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1800" b="1" dirty="0"/>
              <a:t>Model</a:t>
            </a:r>
            <a:r>
              <a:rPr lang="en-CA" sz="1800" b="1" baseline="0" dirty="0"/>
              <a:t> Accuracy</a:t>
            </a:r>
            <a:endParaRPr lang="en-CA" sz="18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spPr>
            <a:solidFill>
              <a:schemeClr val="accent1"/>
            </a:solidFill>
            <a:ln>
              <a:noFill/>
            </a:ln>
            <a:effectLst/>
          </c:spPr>
          <c:invertIfNegative val="0"/>
          <c:cat>
            <c:strRef>
              <c:f>Sheet1!$J$11:$J$14</c:f>
              <c:strCache>
                <c:ptCount val="4"/>
                <c:pt idx="0">
                  <c:v>Log_reg</c:v>
                </c:pt>
                <c:pt idx="1">
                  <c:v>SVM</c:v>
                </c:pt>
                <c:pt idx="2">
                  <c:v>Tree</c:v>
                </c:pt>
                <c:pt idx="3">
                  <c:v>KNN</c:v>
                </c:pt>
              </c:strCache>
            </c:strRef>
          </c:cat>
          <c:val>
            <c:numRef>
              <c:f>Sheet1!$K$11:$K$14</c:f>
              <c:numCache>
                <c:formatCode>General</c:formatCode>
                <c:ptCount val="4"/>
                <c:pt idx="0">
                  <c:v>0.84642799999999996</c:v>
                </c:pt>
                <c:pt idx="1">
                  <c:v>0.84821400000000002</c:v>
                </c:pt>
                <c:pt idx="2">
                  <c:v>0.89107139999999996</c:v>
                </c:pt>
                <c:pt idx="3">
                  <c:v>0.84821400000000002</c:v>
                </c:pt>
              </c:numCache>
            </c:numRef>
          </c:val>
          <c:extLst>
            <c:ext xmlns:c16="http://schemas.microsoft.com/office/drawing/2014/chart" uri="{C3380CC4-5D6E-409C-BE32-E72D297353CC}">
              <c16:uniqueId val="{00000000-D29C-4371-9160-22262A7FAD2E}"/>
            </c:ext>
          </c:extLst>
        </c:ser>
        <c:dLbls>
          <c:showLegendKey val="0"/>
          <c:showVal val="0"/>
          <c:showCatName val="0"/>
          <c:showSerName val="0"/>
          <c:showPercent val="0"/>
          <c:showBubbleSize val="0"/>
        </c:dLbls>
        <c:gapWidth val="150"/>
        <c:overlap val="100"/>
        <c:axId val="1937178720"/>
        <c:axId val="1937346512"/>
      </c:barChart>
      <c:catAx>
        <c:axId val="19371787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Model</a:t>
                </a:r>
                <a:r>
                  <a:rPr lang="en-CA" baseline="0"/>
                  <a:t> Type</a:t>
                </a:r>
                <a:endParaRPr lang="en-CA"/>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7346512"/>
        <c:crosses val="autoZero"/>
        <c:auto val="1"/>
        <c:lblAlgn val="ctr"/>
        <c:lblOffset val="100"/>
        <c:noMultiLvlLbl val="0"/>
      </c:catAx>
      <c:valAx>
        <c:axId val="193734651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Accuracy 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7178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68245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eveRombough/coursera/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teveRombough/coursera/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eveRombough/coursera/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teveRombough/coursera/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eveRombough/coursera/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teveRombough/coursera/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emf"/><Relationship Id="rId4" Type="http://schemas.openxmlformats.org/officeDocument/2006/relationships/image" Target="../media/image24.emf"/></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teveRombough/coursera/blob/main/spacex_launch_dash.csv"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teveRombough/coursera/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Steve Rombough</a:t>
            </a:r>
          </a:p>
          <a:p>
            <a:r>
              <a:rPr lang="en-US" dirty="0">
                <a:solidFill>
                  <a:schemeClr val="bg2"/>
                </a:solidFill>
                <a:latin typeface="Abadi" panose="020B0604020104020204" pitchFamily="34" charset="0"/>
                <a:ea typeface="SF Pro" pitchFamily="2" charset="0"/>
                <a:cs typeface="SF Pro" pitchFamily="2" charset="0"/>
              </a:rPr>
              <a:t>Oct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38160" cy="4351338"/>
          </a:xfrm>
          <a:prstGeom prst="rect">
            <a:avLst/>
          </a:prstGeom>
        </p:spPr>
        <p:txBody>
          <a:bodyPr/>
          <a:lstStyle/>
          <a:p>
            <a:r>
              <a:rPr lang="en-US" sz="1800" dirty="0">
                <a:solidFill>
                  <a:schemeClr val="accent3">
                    <a:lumMod val="25000"/>
                  </a:schemeClr>
                </a:solidFill>
                <a:latin typeface="Abadi" panose="020B0604020104020204" pitchFamily="34" charset="0"/>
              </a:rPr>
              <a:t>Data wrangling is the process for cleaning data, i.e. account for missing values, correct typos, assign binary values to categorical fields</a:t>
            </a:r>
          </a:p>
          <a:p>
            <a:r>
              <a:rPr lang="en-US" sz="1800" dirty="0">
                <a:solidFill>
                  <a:schemeClr val="accent3">
                    <a:lumMod val="25000"/>
                  </a:schemeClr>
                </a:solidFill>
                <a:latin typeface="Abadi" panose="020B0604020104020204" pitchFamily="34" charset="0"/>
              </a:rPr>
              <a:t>For this project there were various landing outcomes leading to success or failure. Creating a new variable ‘</a:t>
            </a:r>
            <a:r>
              <a:rPr lang="en-US" sz="1800" dirty="0" err="1">
                <a:solidFill>
                  <a:schemeClr val="accent3">
                    <a:lumMod val="25000"/>
                  </a:schemeClr>
                </a:solidFill>
                <a:latin typeface="Abadi" panose="020B0604020104020204" pitchFamily="34" charset="0"/>
              </a:rPr>
              <a:t>landing_class</a:t>
            </a:r>
            <a:r>
              <a:rPr lang="en-US" sz="1800" dirty="0">
                <a:solidFill>
                  <a:schemeClr val="accent3">
                    <a:lumMod val="25000"/>
                  </a:schemeClr>
                </a:solidFill>
                <a:latin typeface="Abadi" panose="020B0604020104020204" pitchFamily="34" charset="0"/>
              </a:rPr>
              <a:t>’ and assigning a value of 0 or 1 to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provides a target variable to model towards.</a:t>
            </a:r>
          </a:p>
          <a:p>
            <a:r>
              <a:rPr lang="en-CA" sz="1800" dirty="0" err="1">
                <a:hlinkClick r:id="rId3"/>
              </a:rPr>
              <a:t>coursera</a:t>
            </a:r>
            <a:r>
              <a:rPr lang="en-CA" sz="1800" dirty="0">
                <a:hlinkClick r:id="rId3"/>
              </a:rPr>
              <a:t>/labs-</a:t>
            </a:r>
            <a:r>
              <a:rPr lang="en-CA" sz="1800" dirty="0" err="1">
                <a:hlinkClick r:id="rId3"/>
              </a:rPr>
              <a:t>jupyter</a:t>
            </a:r>
            <a:r>
              <a:rPr lang="en-CA" sz="1800" dirty="0">
                <a:hlinkClick r:id="rId3"/>
              </a:rPr>
              <a:t>-</a:t>
            </a:r>
            <a:r>
              <a:rPr lang="en-CA" sz="1800" dirty="0" err="1">
                <a:hlinkClick r:id="rId3"/>
              </a:rPr>
              <a:t>spacex</a:t>
            </a:r>
            <a:r>
              <a:rPr lang="en-CA" sz="1800" dirty="0">
                <a:hlinkClick r:id="rId3"/>
              </a:rPr>
              <a:t>-Data </a:t>
            </a:r>
            <a:r>
              <a:rPr lang="en-CA" sz="1800" dirty="0" err="1">
                <a:hlinkClick r:id="rId3"/>
              </a:rPr>
              <a:t>wrangling.ipynb</a:t>
            </a:r>
            <a:r>
              <a:rPr lang="en-CA" sz="1800" dirty="0">
                <a:hlinkClick r:id="rId3"/>
              </a:rPr>
              <a:t> at main · </a:t>
            </a:r>
            <a:r>
              <a:rPr lang="en-CA" sz="1800" dirty="0" err="1">
                <a:hlinkClick r:id="rId3"/>
              </a:rPr>
              <a:t>SteveRombough</a:t>
            </a:r>
            <a:r>
              <a:rPr lang="en-CA" sz="1800" dirty="0">
                <a:hlinkClick r:id="rId3"/>
              </a:rPr>
              <a:t>/</a:t>
            </a:r>
            <a:r>
              <a:rPr lang="en-CA" sz="1800" dirty="0" err="1">
                <a:hlinkClick r:id="rId3"/>
              </a:rPr>
              <a:t>coursera</a:t>
            </a:r>
            <a:r>
              <a:rPr lang="en-CA" sz="1800" dirty="0">
                <a:hlinkClick r:id="rId3"/>
              </a:rPr>
              <a:t> (github.com)</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C9C9DDD5-674A-5C74-25F7-A4E0B06A8481}"/>
              </a:ext>
            </a:extLst>
          </p:cNvPr>
          <p:cNvSpPr txBox="1">
            <a:spLocks/>
          </p:cNvSpPr>
          <p:nvPr/>
        </p:nvSpPr>
        <p:spPr>
          <a:xfrm>
            <a:off x="5909259" y="1805742"/>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chemeClr val="bg1"/>
                </a:solidFill>
                <a:latin typeface="Abadi"/>
              </a:rPr>
              <a:t>Place your flowchart of SpaceX API calls here</a:t>
            </a:r>
            <a:endParaRPr lang="en-US" dirty="0">
              <a:solidFill>
                <a:schemeClr val="bg1"/>
              </a:solidFill>
              <a:cs typeface="Calibri"/>
            </a:endParaRPr>
          </a:p>
        </p:txBody>
      </p:sp>
      <p:sp>
        <p:nvSpPr>
          <p:cNvPr id="3" name="Flowchart: Process 2">
            <a:extLst>
              <a:ext uri="{FF2B5EF4-FFF2-40B4-BE49-F238E27FC236}">
                <a16:creationId xmlns:a16="http://schemas.microsoft.com/office/drawing/2014/main" id="{70731D46-0A87-A872-614E-6210C8D4D5D6}"/>
              </a:ext>
            </a:extLst>
          </p:cNvPr>
          <p:cNvSpPr/>
          <p:nvPr/>
        </p:nvSpPr>
        <p:spPr>
          <a:xfrm>
            <a:off x="6867236" y="1880953"/>
            <a:ext cx="3427975" cy="43542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Import Libraries and Define Auxiliary Functions</a:t>
            </a:r>
          </a:p>
        </p:txBody>
      </p:sp>
      <p:sp>
        <p:nvSpPr>
          <p:cNvPr id="6" name="Arrow: Down 5">
            <a:extLst>
              <a:ext uri="{FF2B5EF4-FFF2-40B4-BE49-F238E27FC236}">
                <a16:creationId xmlns:a16="http://schemas.microsoft.com/office/drawing/2014/main" id="{0FAC4EAC-5C3B-74C2-69B6-340C810D0596}"/>
              </a:ext>
            </a:extLst>
          </p:cNvPr>
          <p:cNvSpPr/>
          <p:nvPr/>
        </p:nvSpPr>
        <p:spPr>
          <a:xfrm>
            <a:off x="8516585" y="2380790"/>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lowchart: Process 6">
            <a:extLst>
              <a:ext uri="{FF2B5EF4-FFF2-40B4-BE49-F238E27FC236}">
                <a16:creationId xmlns:a16="http://schemas.microsoft.com/office/drawing/2014/main" id="{EACE72AA-3635-8E6F-0905-9DAC93A7A2B8}"/>
              </a:ext>
            </a:extLst>
          </p:cNvPr>
          <p:cNvSpPr/>
          <p:nvPr/>
        </p:nvSpPr>
        <p:spPr>
          <a:xfrm>
            <a:off x="7421947" y="2658558"/>
            <a:ext cx="2435624" cy="559877"/>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Identify numerical &amp; categorical fields</a:t>
            </a:r>
          </a:p>
        </p:txBody>
      </p:sp>
      <p:sp>
        <p:nvSpPr>
          <p:cNvPr id="9" name="Flowchart: Process 8">
            <a:extLst>
              <a:ext uri="{FF2B5EF4-FFF2-40B4-BE49-F238E27FC236}">
                <a16:creationId xmlns:a16="http://schemas.microsoft.com/office/drawing/2014/main" id="{F1E0202C-CABC-697A-3D1E-1427B304D9A0}"/>
              </a:ext>
            </a:extLst>
          </p:cNvPr>
          <p:cNvSpPr/>
          <p:nvPr/>
        </p:nvSpPr>
        <p:spPr>
          <a:xfrm>
            <a:off x="6968534" y="3506364"/>
            <a:ext cx="3427974" cy="51261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Identify and calculate average values to replace Nulls</a:t>
            </a:r>
          </a:p>
        </p:txBody>
      </p:sp>
      <p:sp>
        <p:nvSpPr>
          <p:cNvPr id="10" name="Arrow: Down 9">
            <a:extLst>
              <a:ext uri="{FF2B5EF4-FFF2-40B4-BE49-F238E27FC236}">
                <a16:creationId xmlns:a16="http://schemas.microsoft.com/office/drawing/2014/main" id="{2B2FF7AD-5C97-D6A3-25E6-7F22B458399C}"/>
              </a:ext>
            </a:extLst>
          </p:cNvPr>
          <p:cNvSpPr/>
          <p:nvPr/>
        </p:nvSpPr>
        <p:spPr>
          <a:xfrm>
            <a:off x="8516585" y="3262523"/>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lowchart: Process 10">
            <a:extLst>
              <a:ext uri="{FF2B5EF4-FFF2-40B4-BE49-F238E27FC236}">
                <a16:creationId xmlns:a16="http://schemas.microsoft.com/office/drawing/2014/main" id="{929EF914-A07B-D714-B4F9-4BA21F282F75}"/>
              </a:ext>
            </a:extLst>
          </p:cNvPr>
          <p:cNvSpPr/>
          <p:nvPr/>
        </p:nvSpPr>
        <p:spPr>
          <a:xfrm>
            <a:off x="6894680" y="4338507"/>
            <a:ext cx="3640183" cy="51261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Use .</a:t>
            </a:r>
            <a:r>
              <a:rPr lang="en-CA" dirty="0" err="1"/>
              <a:t>value_counts</a:t>
            </a:r>
            <a:r>
              <a:rPr lang="en-CA" dirty="0"/>
              <a:t>() to assign proportions for categorical fields</a:t>
            </a:r>
          </a:p>
        </p:txBody>
      </p:sp>
      <p:sp>
        <p:nvSpPr>
          <p:cNvPr id="12" name="Arrow: Down 11">
            <a:extLst>
              <a:ext uri="{FF2B5EF4-FFF2-40B4-BE49-F238E27FC236}">
                <a16:creationId xmlns:a16="http://schemas.microsoft.com/office/drawing/2014/main" id="{F091CAA6-800E-5699-0746-EEF36D510FB1}"/>
              </a:ext>
            </a:extLst>
          </p:cNvPr>
          <p:cNvSpPr/>
          <p:nvPr/>
        </p:nvSpPr>
        <p:spPr>
          <a:xfrm>
            <a:off x="8516585" y="4064226"/>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Process 12">
            <a:extLst>
              <a:ext uri="{FF2B5EF4-FFF2-40B4-BE49-F238E27FC236}">
                <a16:creationId xmlns:a16="http://schemas.microsoft.com/office/drawing/2014/main" id="{966CCEBB-DD38-59E0-C058-E6E32ED49E77}"/>
              </a:ext>
            </a:extLst>
          </p:cNvPr>
          <p:cNvSpPr/>
          <p:nvPr/>
        </p:nvSpPr>
        <p:spPr>
          <a:xfrm>
            <a:off x="6984306" y="5149938"/>
            <a:ext cx="3310906" cy="76773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Create binary fields to determine if a launch is a success or not</a:t>
            </a:r>
          </a:p>
        </p:txBody>
      </p:sp>
      <p:sp>
        <p:nvSpPr>
          <p:cNvPr id="14" name="Arrow: Down 13">
            <a:extLst>
              <a:ext uri="{FF2B5EF4-FFF2-40B4-BE49-F238E27FC236}">
                <a16:creationId xmlns:a16="http://schemas.microsoft.com/office/drawing/2014/main" id="{F2C87EC5-4911-D707-5488-8687F6477093}"/>
              </a:ext>
            </a:extLst>
          </p:cNvPr>
          <p:cNvSpPr/>
          <p:nvPr/>
        </p:nvSpPr>
        <p:spPr>
          <a:xfrm>
            <a:off x="8516585" y="4883003"/>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90293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 show relationships between descriptive fields. The following comparisons were made to visualize how the fields interact:</a:t>
            </a:r>
          </a:p>
          <a:p>
            <a:pPr>
              <a:lnSpc>
                <a:spcPct val="100000"/>
              </a:lnSpc>
              <a:spcBef>
                <a:spcPts val="1400"/>
              </a:spcBef>
            </a:pPr>
            <a:r>
              <a:rPr lang="en-US" sz="2000" dirty="0">
                <a:solidFill>
                  <a:schemeClr val="accent3">
                    <a:lumMod val="25000"/>
                  </a:schemeClr>
                </a:solidFill>
                <a:latin typeface="Abadi"/>
              </a:rPr>
              <a:t>Bar Charts can easily visualize how categorical field values compare by magnitude. This project created Success Rate by Orbit Type</a:t>
            </a:r>
          </a:p>
          <a:p>
            <a:pPr>
              <a:lnSpc>
                <a:spcPct val="100000"/>
              </a:lnSpc>
              <a:spcBef>
                <a:spcPts val="1400"/>
              </a:spcBef>
            </a:pPr>
            <a:r>
              <a:rPr lang="en-US" sz="2000" dirty="0">
                <a:solidFill>
                  <a:schemeClr val="accent3">
                    <a:lumMod val="25000"/>
                  </a:schemeClr>
                </a:solidFill>
                <a:latin typeface="Abadi"/>
              </a:rPr>
              <a:t>Line Graphs visualize trends over time.  This project plots Success Rate over Launch Year</a:t>
            </a:r>
            <a:endParaRPr lang="en-US" sz="2400" dirty="0">
              <a:solidFill>
                <a:schemeClr val="accent3">
                  <a:lumMod val="25000"/>
                </a:schemeClr>
              </a:solidFill>
              <a:latin typeface="Abadi"/>
            </a:endParaRPr>
          </a:p>
          <a:p>
            <a:r>
              <a:rPr lang="en-US" sz="1600" dirty="0">
                <a:hlinkClick r:id="rId3"/>
              </a:rPr>
              <a:t>https://github.com/SteveRombough/coursera/blob/main/jupyter-labs-eda-dataviz.ipynb.jupyterlite.ipynb</a:t>
            </a:r>
            <a:r>
              <a:rPr lang="en-US" sz="1600" dirty="0"/>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1">
            <a:extLst>
              <a:ext uri="{FF2B5EF4-FFF2-40B4-BE49-F238E27FC236}">
                <a16:creationId xmlns:a16="http://schemas.microsoft.com/office/drawing/2014/main" id="{18B58959-8D98-2856-93B5-158AB9D146AF}"/>
              </a:ext>
            </a:extLst>
          </p:cNvPr>
          <p:cNvGraphicFramePr>
            <a:graphicFrameLocks noGrp="1"/>
          </p:cNvGraphicFramePr>
          <p:nvPr>
            <p:extLst>
              <p:ext uri="{D42A27DB-BD31-4B8C-83A1-F6EECF244321}">
                <p14:modId xmlns:p14="http://schemas.microsoft.com/office/powerpoint/2010/main" val="723687487"/>
              </p:ext>
            </p:extLst>
          </p:nvPr>
        </p:nvGraphicFramePr>
        <p:xfrm>
          <a:off x="7736115" y="1514323"/>
          <a:ext cx="3389086" cy="2250440"/>
        </p:xfrm>
        <a:graphic>
          <a:graphicData uri="http://schemas.openxmlformats.org/drawingml/2006/table">
            <a:tbl>
              <a:tblPr firstRow="1" bandRow="1">
                <a:tableStyleId>{5C22544A-7EE6-4342-B048-85BDC9FD1C3A}</a:tableStyleId>
              </a:tblPr>
              <a:tblGrid>
                <a:gridCol w="3389086">
                  <a:extLst>
                    <a:ext uri="{9D8B030D-6E8A-4147-A177-3AD203B41FA5}">
                      <a16:colId xmlns:a16="http://schemas.microsoft.com/office/drawing/2014/main" val="4166592511"/>
                    </a:ext>
                  </a:extLst>
                </a:gridCol>
              </a:tblGrid>
              <a:tr h="370840">
                <a:tc>
                  <a:txBody>
                    <a:bodyPr/>
                    <a:lstStyle/>
                    <a:p>
                      <a:pPr algn="ctr"/>
                      <a:r>
                        <a:rPr lang="en-CA" sz="2000" dirty="0"/>
                        <a:t>Scatter Plots</a:t>
                      </a:r>
                    </a:p>
                  </a:txBody>
                  <a:tcPr/>
                </a:tc>
                <a:extLst>
                  <a:ext uri="{0D108BD9-81ED-4DB2-BD59-A6C34878D82A}">
                    <a16:rowId xmlns:a16="http://schemas.microsoft.com/office/drawing/2014/main" val="1918612467"/>
                  </a:ext>
                </a:extLst>
              </a:tr>
              <a:tr h="370840">
                <a:tc>
                  <a:txBody>
                    <a:bodyPr/>
                    <a:lstStyle/>
                    <a:p>
                      <a:r>
                        <a:rPr lang="en-CA" dirty="0"/>
                        <a:t>Payload Mass vs Flight Number</a:t>
                      </a:r>
                    </a:p>
                  </a:txBody>
                  <a:tcPr/>
                </a:tc>
                <a:extLst>
                  <a:ext uri="{0D108BD9-81ED-4DB2-BD59-A6C34878D82A}">
                    <a16:rowId xmlns:a16="http://schemas.microsoft.com/office/drawing/2014/main" val="3079999987"/>
                  </a:ext>
                </a:extLst>
              </a:tr>
              <a:tr h="370840">
                <a:tc>
                  <a:txBody>
                    <a:bodyPr/>
                    <a:lstStyle/>
                    <a:p>
                      <a:r>
                        <a:rPr lang="en-CA" dirty="0"/>
                        <a:t>Launch Site vs Flight Number</a:t>
                      </a:r>
                    </a:p>
                  </a:txBody>
                  <a:tcPr/>
                </a:tc>
                <a:extLst>
                  <a:ext uri="{0D108BD9-81ED-4DB2-BD59-A6C34878D82A}">
                    <a16:rowId xmlns:a16="http://schemas.microsoft.com/office/drawing/2014/main" val="1240018766"/>
                  </a:ext>
                </a:extLst>
              </a:tr>
              <a:tr h="370840">
                <a:tc>
                  <a:txBody>
                    <a:bodyPr/>
                    <a:lstStyle/>
                    <a:p>
                      <a:r>
                        <a:rPr lang="en-CA" dirty="0"/>
                        <a:t>Launch Site vs Payload Mass</a:t>
                      </a:r>
                    </a:p>
                  </a:txBody>
                  <a:tcPr/>
                </a:tc>
                <a:extLst>
                  <a:ext uri="{0D108BD9-81ED-4DB2-BD59-A6C34878D82A}">
                    <a16:rowId xmlns:a16="http://schemas.microsoft.com/office/drawing/2014/main" val="3093777672"/>
                  </a:ext>
                </a:extLst>
              </a:tr>
              <a:tr h="370840">
                <a:tc>
                  <a:txBody>
                    <a:bodyPr/>
                    <a:lstStyle/>
                    <a:p>
                      <a:r>
                        <a:rPr lang="en-CA" dirty="0"/>
                        <a:t>Orbit vs Flight Number</a:t>
                      </a:r>
                    </a:p>
                  </a:txBody>
                  <a:tcPr/>
                </a:tc>
                <a:extLst>
                  <a:ext uri="{0D108BD9-81ED-4DB2-BD59-A6C34878D82A}">
                    <a16:rowId xmlns:a16="http://schemas.microsoft.com/office/drawing/2014/main" val="1270326096"/>
                  </a:ext>
                </a:extLst>
              </a:tr>
              <a:tr h="370840">
                <a:tc>
                  <a:txBody>
                    <a:bodyPr/>
                    <a:lstStyle/>
                    <a:p>
                      <a:r>
                        <a:rPr lang="en-CA" dirty="0"/>
                        <a:t>Orbit vs Payload Mass</a:t>
                      </a:r>
                    </a:p>
                  </a:txBody>
                  <a:tcPr/>
                </a:tc>
                <a:extLst>
                  <a:ext uri="{0D108BD9-81ED-4DB2-BD59-A6C34878D82A}">
                    <a16:rowId xmlns:a16="http://schemas.microsoft.com/office/drawing/2014/main" val="3483220702"/>
                  </a:ext>
                </a:extLst>
              </a:tr>
            </a:tbl>
          </a:graphicData>
        </a:graphic>
      </p:graphicFrame>
      <p:sp>
        <p:nvSpPr>
          <p:cNvPr id="6" name="Arrow: Right 5">
            <a:extLst>
              <a:ext uri="{FF2B5EF4-FFF2-40B4-BE49-F238E27FC236}">
                <a16:creationId xmlns:a16="http://schemas.microsoft.com/office/drawing/2014/main" id="{FA96D351-D61F-26E5-70AC-3AA84B117010}"/>
              </a:ext>
            </a:extLst>
          </p:cNvPr>
          <p:cNvSpPr/>
          <p:nvPr/>
        </p:nvSpPr>
        <p:spPr>
          <a:xfrm>
            <a:off x="6792686" y="2242457"/>
            <a:ext cx="576943"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1410" y="1391399"/>
            <a:ext cx="10224561" cy="5035812"/>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This presentation will show how to pull the following SQL queries:</a:t>
            </a:r>
          </a:p>
          <a:p>
            <a:pPr>
              <a:lnSpc>
                <a:spcPct val="100000"/>
              </a:lnSpc>
              <a:spcBef>
                <a:spcPts val="1400"/>
              </a:spcBef>
            </a:pPr>
            <a:r>
              <a:rPr lang="en-US" sz="1400" dirty="0">
                <a:solidFill>
                  <a:schemeClr val="accent3">
                    <a:lumMod val="25000"/>
                  </a:schemeClr>
                </a:solidFill>
                <a:latin typeface="Abadi"/>
              </a:rPr>
              <a:t>Display unique launch sites</a:t>
            </a:r>
          </a:p>
          <a:p>
            <a:pPr>
              <a:lnSpc>
                <a:spcPct val="100000"/>
              </a:lnSpc>
              <a:spcBef>
                <a:spcPts val="1400"/>
              </a:spcBef>
            </a:pPr>
            <a:r>
              <a:rPr lang="en-US" sz="1400" dirty="0">
                <a:solidFill>
                  <a:schemeClr val="accent3">
                    <a:lumMod val="25000"/>
                  </a:schemeClr>
                </a:solidFill>
                <a:latin typeface="Abadi"/>
              </a:rPr>
              <a:t>Display 5 records with launch sites beginning with ‘CCA’</a:t>
            </a:r>
          </a:p>
          <a:p>
            <a:pPr>
              <a:lnSpc>
                <a:spcPct val="100000"/>
              </a:lnSpc>
              <a:spcBef>
                <a:spcPts val="1400"/>
              </a:spcBef>
            </a:pPr>
            <a:r>
              <a:rPr lang="en-US" sz="1400" dirty="0">
                <a:solidFill>
                  <a:schemeClr val="accent3">
                    <a:lumMod val="25000"/>
                  </a:schemeClr>
                </a:solidFill>
                <a:latin typeface="Abadi"/>
              </a:rPr>
              <a:t>Display total payload mass carried by NASA boosters. </a:t>
            </a:r>
          </a:p>
          <a:p>
            <a:pPr>
              <a:lnSpc>
                <a:spcPct val="100000"/>
              </a:lnSpc>
              <a:spcBef>
                <a:spcPts val="1400"/>
              </a:spcBef>
            </a:pPr>
            <a:r>
              <a:rPr lang="en-US" sz="1400" dirty="0">
                <a:solidFill>
                  <a:schemeClr val="accent3">
                    <a:lumMod val="25000"/>
                  </a:schemeClr>
                </a:solidFill>
                <a:latin typeface="Abadi"/>
              </a:rPr>
              <a:t>Display average payload mass carried by booster version F9 v1.1</a:t>
            </a:r>
          </a:p>
          <a:p>
            <a:pPr>
              <a:lnSpc>
                <a:spcPct val="100000"/>
              </a:lnSpc>
              <a:spcBef>
                <a:spcPts val="1400"/>
              </a:spcBef>
            </a:pPr>
            <a:r>
              <a:rPr lang="en-US" sz="1400" dirty="0">
                <a:solidFill>
                  <a:schemeClr val="accent3">
                    <a:lumMod val="25000"/>
                  </a:schemeClr>
                </a:solidFill>
                <a:latin typeface="Abadi"/>
              </a:rPr>
              <a:t>List the date of the fist successful landing outcome on a ground pad</a:t>
            </a:r>
          </a:p>
          <a:p>
            <a:pPr>
              <a:lnSpc>
                <a:spcPct val="100000"/>
              </a:lnSpc>
              <a:spcBef>
                <a:spcPts val="1400"/>
              </a:spcBef>
            </a:pPr>
            <a:r>
              <a:rPr lang="en-US" sz="1400" dirty="0">
                <a:solidFill>
                  <a:schemeClr val="accent3">
                    <a:lumMod val="25000"/>
                  </a:schemeClr>
                </a:solidFill>
                <a:latin typeface="Abadi"/>
              </a:rPr>
              <a:t>List successful boosters on drone ships with payload between 4k-6k KG</a:t>
            </a:r>
          </a:p>
          <a:p>
            <a:pPr>
              <a:lnSpc>
                <a:spcPct val="100000"/>
              </a:lnSpc>
              <a:spcBef>
                <a:spcPts val="1400"/>
              </a:spcBef>
            </a:pPr>
            <a:r>
              <a:rPr lang="en-US" sz="1400" dirty="0">
                <a:solidFill>
                  <a:schemeClr val="accent3">
                    <a:lumMod val="25000"/>
                  </a:schemeClr>
                </a:solidFill>
                <a:latin typeface="Abadi"/>
              </a:rPr>
              <a:t>List total number of successful and failure mission outcomes</a:t>
            </a:r>
          </a:p>
          <a:p>
            <a:pPr>
              <a:lnSpc>
                <a:spcPct val="100000"/>
              </a:lnSpc>
              <a:spcBef>
                <a:spcPts val="1400"/>
              </a:spcBef>
            </a:pPr>
            <a:r>
              <a:rPr lang="en-US" sz="1400" dirty="0">
                <a:solidFill>
                  <a:schemeClr val="accent3">
                    <a:lumMod val="25000"/>
                  </a:schemeClr>
                </a:solidFill>
                <a:latin typeface="Abadi"/>
              </a:rPr>
              <a:t>List booster versions that carried maximum payload mass</a:t>
            </a:r>
          </a:p>
          <a:p>
            <a:pPr>
              <a:lnSpc>
                <a:spcPct val="100000"/>
              </a:lnSpc>
              <a:spcBef>
                <a:spcPts val="1400"/>
              </a:spcBef>
            </a:pPr>
            <a:r>
              <a:rPr lang="en-US" sz="1400" dirty="0">
                <a:solidFill>
                  <a:schemeClr val="accent3">
                    <a:lumMod val="25000"/>
                  </a:schemeClr>
                </a:solidFill>
                <a:latin typeface="Abadi"/>
              </a:rPr>
              <a:t>List records of failed landings on drone ship in 2015</a:t>
            </a:r>
          </a:p>
          <a:p>
            <a:pPr>
              <a:lnSpc>
                <a:spcPct val="100000"/>
              </a:lnSpc>
              <a:spcBef>
                <a:spcPts val="1400"/>
              </a:spcBef>
            </a:pPr>
            <a:r>
              <a:rPr lang="en-US" sz="1400" dirty="0">
                <a:solidFill>
                  <a:schemeClr val="accent3">
                    <a:lumMod val="25000"/>
                  </a:schemeClr>
                </a:solidFill>
                <a:latin typeface="Abadi"/>
              </a:rPr>
              <a:t>Rank landing outcomes in descending order between Jun 2010 and Apr 2017</a:t>
            </a:r>
          </a:p>
          <a:p>
            <a:pPr marL="0" indent="0">
              <a:buNone/>
            </a:pPr>
            <a:endParaRPr lang="en-US" sz="1400" dirty="0">
              <a:hlinkClick r:id="rId3"/>
            </a:endParaRPr>
          </a:p>
          <a:p>
            <a:pPr marL="0" indent="0">
              <a:buNone/>
            </a:pPr>
            <a:r>
              <a:rPr lang="en-US" sz="1400" dirty="0">
                <a:hlinkClick r:id="rId3"/>
              </a:rPr>
              <a:t>https://github.com/SteveRombough/coursera/blob/main/jupyter-labs-eda-sql-coursera_sqllite.ipynb</a:t>
            </a:r>
            <a:r>
              <a:rPr lang="en-US" sz="14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folium map I highlighted using circles the respective launch sites and whether launches within the sites were successful or failure using markers.</a:t>
            </a:r>
          </a:p>
          <a:p>
            <a:pPr>
              <a:lnSpc>
                <a:spcPct val="100000"/>
              </a:lnSpc>
              <a:spcBef>
                <a:spcPts val="1400"/>
              </a:spcBef>
            </a:pPr>
            <a:r>
              <a:rPr lang="en-US" sz="2200" dirty="0">
                <a:solidFill>
                  <a:schemeClr val="accent3">
                    <a:lumMod val="25000"/>
                  </a:schemeClr>
                </a:solidFill>
                <a:latin typeface="Abadi" panose="020B0604020104020204" pitchFamily="34" charset="0"/>
              </a:rPr>
              <a:t>I identified railways, highways, nearby cities, and hospitals with markers and added lines on the map to show distance from the launch site.  As a bonus the distance in KM is added to each line.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https://github.com/SteveRombough/coursera/blob/main/lab_jupyter_launch_site_location.jupyterlite.ipynb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shows interactive pie charts that show success rates of the launch sites altogether and within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 payload slider scale was included to customize scatterplots showing the success rates of launches vs payloads within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This plots and interactions help one drill down into each variable to find the most successful combinations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https://github.com/SteveRombough/coursera/blob/main/spacex_dash_app.py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77647"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flowchart to the right the data is prepped and fed into a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object. </a:t>
            </a:r>
          </a:p>
          <a:p>
            <a:pPr>
              <a:lnSpc>
                <a:spcPct val="100000"/>
              </a:lnSpc>
              <a:spcBef>
                <a:spcPts val="1400"/>
              </a:spcBef>
            </a:pPr>
            <a:r>
              <a:rPr lang="en-US" sz="2200" dirty="0">
                <a:solidFill>
                  <a:schemeClr val="accent3">
                    <a:lumMod val="25000"/>
                  </a:schemeClr>
                </a:solidFill>
                <a:latin typeface="Abadi" panose="020B0604020104020204" pitchFamily="34" charset="0"/>
              </a:rPr>
              <a:t>For each model type: Linear regression, Support Vector Machine, Decision Tree, K Nearest Neighbors a custom parameter list is created</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takes the parameter ranges and reruns the model process finding the optimum parameters.</a:t>
            </a:r>
          </a:p>
          <a:p>
            <a:pPr>
              <a:lnSpc>
                <a:spcPct val="100000"/>
              </a:lnSpc>
              <a:spcBef>
                <a:spcPts val="1400"/>
              </a:spcBef>
            </a:pPr>
            <a:r>
              <a:rPr lang="en-US" sz="2200" dirty="0">
                <a:solidFill>
                  <a:schemeClr val="accent3">
                    <a:lumMod val="25000"/>
                  </a:schemeClr>
                </a:solidFill>
                <a:latin typeface="Abadi" panose="020B0604020104020204" pitchFamily="34" charset="0"/>
              </a:rPr>
              <a:t>An accuracy score and confusion matrix are prepared to display results</a:t>
            </a:r>
            <a:endParaRPr lang="en-US" dirty="0">
              <a:hlinkClick r:id="rId3"/>
            </a:endParaRPr>
          </a:p>
          <a:p>
            <a:pPr marL="0" indent="0">
              <a:buNone/>
            </a:pPr>
            <a:r>
              <a:rPr lang="en-US" sz="1900" dirty="0">
                <a:hlinkClick r:id="rId3"/>
              </a:rPr>
              <a:t>Https://github.com/SteveRombough/coursera/blob/main/SpaceX_Machine_Learning_Prediction_Part_5.jupyterlite.ipynb</a:t>
            </a:r>
            <a:r>
              <a:rPr lang="en-US" sz="1900" dirty="0"/>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28524BE2-274B-D298-1B74-2EA1FE663CDE}"/>
              </a:ext>
            </a:extLst>
          </p:cNvPr>
          <p:cNvSpPr txBox="1">
            <a:spLocks/>
          </p:cNvSpPr>
          <p:nvPr/>
        </p:nvSpPr>
        <p:spPr>
          <a:xfrm>
            <a:off x="6258605" y="1618117"/>
            <a:ext cx="5461000" cy="514191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6" name="Flowchart: Process 5">
            <a:extLst>
              <a:ext uri="{FF2B5EF4-FFF2-40B4-BE49-F238E27FC236}">
                <a16:creationId xmlns:a16="http://schemas.microsoft.com/office/drawing/2014/main" id="{F3C1DF1E-C037-D735-CB74-66AE74F536A3}"/>
              </a:ext>
            </a:extLst>
          </p:cNvPr>
          <p:cNvSpPr/>
          <p:nvPr/>
        </p:nvSpPr>
        <p:spPr>
          <a:xfrm>
            <a:off x="6770914" y="1688031"/>
            <a:ext cx="4278086" cy="43709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Import </a:t>
            </a:r>
            <a:r>
              <a:rPr lang="en-CA" dirty="0" err="1"/>
              <a:t>numpy</a:t>
            </a:r>
            <a:r>
              <a:rPr lang="en-CA" dirty="0"/>
              <a:t>, pandas, matplotlib, seaborn, and </a:t>
            </a:r>
            <a:r>
              <a:rPr lang="en-CA" dirty="0" err="1"/>
              <a:t>sklearn</a:t>
            </a:r>
            <a:r>
              <a:rPr lang="en-CA" dirty="0"/>
              <a:t> libraries</a:t>
            </a:r>
          </a:p>
        </p:txBody>
      </p:sp>
      <p:sp>
        <p:nvSpPr>
          <p:cNvPr id="7" name="Arrow: Down 6">
            <a:extLst>
              <a:ext uri="{FF2B5EF4-FFF2-40B4-BE49-F238E27FC236}">
                <a16:creationId xmlns:a16="http://schemas.microsoft.com/office/drawing/2014/main" id="{6C67394F-2574-730F-9FE1-3C4486DF73F6}"/>
              </a:ext>
            </a:extLst>
          </p:cNvPr>
          <p:cNvSpPr/>
          <p:nvPr/>
        </p:nvSpPr>
        <p:spPr>
          <a:xfrm>
            <a:off x="8864928" y="2206619"/>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lowchart: Process 7">
            <a:extLst>
              <a:ext uri="{FF2B5EF4-FFF2-40B4-BE49-F238E27FC236}">
                <a16:creationId xmlns:a16="http://schemas.microsoft.com/office/drawing/2014/main" id="{564EE8F8-F168-CD66-9DBC-9AB6A1196C49}"/>
              </a:ext>
            </a:extLst>
          </p:cNvPr>
          <p:cNvSpPr/>
          <p:nvPr/>
        </p:nvSpPr>
        <p:spPr>
          <a:xfrm>
            <a:off x="7770290" y="2484387"/>
            <a:ext cx="2435624" cy="559877"/>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Create confusion matrix plot function</a:t>
            </a:r>
          </a:p>
        </p:txBody>
      </p:sp>
      <p:sp>
        <p:nvSpPr>
          <p:cNvPr id="9" name="Flowchart: Process 8">
            <a:extLst>
              <a:ext uri="{FF2B5EF4-FFF2-40B4-BE49-F238E27FC236}">
                <a16:creationId xmlns:a16="http://schemas.microsoft.com/office/drawing/2014/main" id="{F596B265-FE75-4082-996F-0E92F00137D3}"/>
              </a:ext>
            </a:extLst>
          </p:cNvPr>
          <p:cNvSpPr/>
          <p:nvPr/>
        </p:nvSpPr>
        <p:spPr>
          <a:xfrm>
            <a:off x="6879772" y="3332193"/>
            <a:ext cx="4169228" cy="51261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Create a </a:t>
            </a:r>
            <a:r>
              <a:rPr lang="en-CA" dirty="0" err="1"/>
              <a:t>numpy</a:t>
            </a:r>
            <a:r>
              <a:rPr lang="en-CA" dirty="0"/>
              <a:t> array from the </a:t>
            </a:r>
            <a:r>
              <a:rPr lang="en-CA" dirty="0" err="1"/>
              <a:t>dataframe</a:t>
            </a:r>
            <a:r>
              <a:rPr lang="en-CA" dirty="0"/>
              <a:t> using Class as target variable</a:t>
            </a:r>
          </a:p>
        </p:txBody>
      </p:sp>
      <p:sp>
        <p:nvSpPr>
          <p:cNvPr id="10" name="Arrow: Down 9">
            <a:extLst>
              <a:ext uri="{FF2B5EF4-FFF2-40B4-BE49-F238E27FC236}">
                <a16:creationId xmlns:a16="http://schemas.microsoft.com/office/drawing/2014/main" id="{AD40CD88-8D35-1D05-9F94-43BC77D53416}"/>
              </a:ext>
            </a:extLst>
          </p:cNvPr>
          <p:cNvSpPr/>
          <p:nvPr/>
        </p:nvSpPr>
        <p:spPr>
          <a:xfrm>
            <a:off x="8864928" y="3088352"/>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lowchart: Process 10">
            <a:extLst>
              <a:ext uri="{FF2B5EF4-FFF2-40B4-BE49-F238E27FC236}">
                <a16:creationId xmlns:a16="http://schemas.microsoft.com/office/drawing/2014/main" id="{644F9795-FC91-97F2-DEF6-E6FDBFF7ECC2}"/>
              </a:ext>
            </a:extLst>
          </p:cNvPr>
          <p:cNvSpPr/>
          <p:nvPr/>
        </p:nvSpPr>
        <p:spPr>
          <a:xfrm>
            <a:off x="6879772" y="4164336"/>
            <a:ext cx="4169228" cy="51261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Standardize data using preprocessing. </a:t>
            </a:r>
            <a:r>
              <a:rPr lang="en-CA" dirty="0" err="1"/>
              <a:t>StandardScaling</a:t>
            </a:r>
            <a:r>
              <a:rPr lang="en-CA" dirty="0"/>
              <a:t> function </a:t>
            </a:r>
          </a:p>
        </p:txBody>
      </p:sp>
      <p:sp>
        <p:nvSpPr>
          <p:cNvPr id="12" name="Arrow: Down 11">
            <a:extLst>
              <a:ext uri="{FF2B5EF4-FFF2-40B4-BE49-F238E27FC236}">
                <a16:creationId xmlns:a16="http://schemas.microsoft.com/office/drawing/2014/main" id="{81AFFC30-9A6A-CF1C-DE57-6FB2C3417E0A}"/>
              </a:ext>
            </a:extLst>
          </p:cNvPr>
          <p:cNvSpPr/>
          <p:nvPr/>
        </p:nvSpPr>
        <p:spPr>
          <a:xfrm>
            <a:off x="8864928" y="3890055"/>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Process 12">
            <a:extLst>
              <a:ext uri="{FF2B5EF4-FFF2-40B4-BE49-F238E27FC236}">
                <a16:creationId xmlns:a16="http://schemas.microsoft.com/office/drawing/2014/main" id="{A8353235-D22E-599E-8ED8-D86C6B63F999}"/>
              </a:ext>
            </a:extLst>
          </p:cNvPr>
          <p:cNvSpPr/>
          <p:nvPr/>
        </p:nvSpPr>
        <p:spPr>
          <a:xfrm>
            <a:off x="6879772" y="4975767"/>
            <a:ext cx="4169228" cy="76773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Create training and test data sets using </a:t>
            </a:r>
            <a:r>
              <a:rPr lang="en-CA" dirty="0" err="1"/>
              <a:t>train_test_split</a:t>
            </a:r>
            <a:r>
              <a:rPr lang="en-CA" dirty="0"/>
              <a:t> function</a:t>
            </a:r>
          </a:p>
        </p:txBody>
      </p:sp>
      <p:sp>
        <p:nvSpPr>
          <p:cNvPr id="14" name="Arrow: Down 13">
            <a:extLst>
              <a:ext uri="{FF2B5EF4-FFF2-40B4-BE49-F238E27FC236}">
                <a16:creationId xmlns:a16="http://schemas.microsoft.com/office/drawing/2014/main" id="{DEF5F4E5-243B-40F5-F05F-C500206A47C4}"/>
              </a:ext>
            </a:extLst>
          </p:cNvPr>
          <p:cNvSpPr/>
          <p:nvPr/>
        </p:nvSpPr>
        <p:spPr>
          <a:xfrm>
            <a:off x="8864928" y="4708832"/>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Down 16">
            <a:extLst>
              <a:ext uri="{FF2B5EF4-FFF2-40B4-BE49-F238E27FC236}">
                <a16:creationId xmlns:a16="http://schemas.microsoft.com/office/drawing/2014/main" id="{5F427A91-0400-705C-7D1C-A48BD0709A04}"/>
              </a:ext>
            </a:extLst>
          </p:cNvPr>
          <p:cNvSpPr/>
          <p:nvPr/>
        </p:nvSpPr>
        <p:spPr>
          <a:xfrm>
            <a:off x="8841212" y="5793072"/>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Flowchart: Process 17">
            <a:extLst>
              <a:ext uri="{FF2B5EF4-FFF2-40B4-BE49-F238E27FC236}">
                <a16:creationId xmlns:a16="http://schemas.microsoft.com/office/drawing/2014/main" id="{CB479BDF-7A6D-5605-BB93-DE3549B20B31}"/>
              </a:ext>
            </a:extLst>
          </p:cNvPr>
          <p:cNvSpPr/>
          <p:nvPr/>
        </p:nvSpPr>
        <p:spPr>
          <a:xfrm>
            <a:off x="6903488" y="6042322"/>
            <a:ext cx="4169228" cy="76773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Build </a:t>
            </a:r>
            <a:r>
              <a:rPr lang="en-CA" dirty="0" err="1"/>
              <a:t>GridSearchCV</a:t>
            </a:r>
            <a:r>
              <a:rPr lang="en-CA" dirty="0"/>
              <a:t> object with parameter ranges to search for best results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61238" y="3153168"/>
            <a:ext cx="9669523"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Site CCAFS SLC 40 had a poor success rate, &lt;40%, as the beginning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VAFB SLC 4E and KSC LC 39A showed significant improvement. Favorable weather conditions along with technology refinements played a role.</a:t>
            </a:r>
          </a:p>
          <a:p>
            <a:pPr>
              <a:lnSpc>
                <a:spcPct val="100000"/>
              </a:lnSpc>
              <a:spcBef>
                <a:spcPts val="1400"/>
              </a:spcBef>
            </a:pPr>
            <a:r>
              <a:rPr lang="en-US" sz="2200" dirty="0">
                <a:solidFill>
                  <a:schemeClr val="accent3">
                    <a:lumMod val="25000"/>
                  </a:schemeClr>
                </a:solidFill>
                <a:latin typeface="Abadi" panose="020B0604020104020204" pitchFamily="34" charset="0"/>
              </a:rPr>
              <a:t>Launch rate has improved to 85%, 17 of last 20 launches, at CCAFS SLC 40 due to technology advancements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524B9714-9687-D12D-69A4-F1CD86C52322}"/>
              </a:ext>
            </a:extLst>
          </p:cNvPr>
          <p:cNvPicPr>
            <a:picLocks noChangeAspect="1"/>
          </p:cNvPicPr>
          <p:nvPr/>
        </p:nvPicPr>
        <p:blipFill>
          <a:blip r:embed="rId3"/>
          <a:stretch>
            <a:fillRect/>
          </a:stretch>
        </p:blipFill>
        <p:spPr>
          <a:xfrm>
            <a:off x="344724" y="1640797"/>
            <a:ext cx="11847276" cy="24515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88170" y="2977178"/>
            <a:ext cx="970494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CCAFS SLC 40 payload was not a determinant of launch success, however the success rate improved with payloads over 12,000kg.</a:t>
            </a:r>
          </a:p>
          <a:p>
            <a:pPr>
              <a:lnSpc>
                <a:spcPct val="100000"/>
              </a:lnSpc>
              <a:spcBef>
                <a:spcPts val="1400"/>
              </a:spcBef>
            </a:pPr>
            <a:r>
              <a:rPr lang="en-US" sz="2200" dirty="0">
                <a:solidFill>
                  <a:schemeClr val="accent3">
                    <a:lumMod val="25000"/>
                  </a:schemeClr>
                </a:solidFill>
                <a:latin typeface="Abadi" panose="020B0604020104020204" pitchFamily="34" charset="0"/>
              </a:rPr>
              <a:t>VAFB SLC 4E showed success when payload was &gt; 1,000kg, but maxed out shy of 10,000kg</a:t>
            </a:r>
          </a:p>
          <a:p>
            <a:pPr>
              <a:lnSpc>
                <a:spcPct val="100000"/>
              </a:lnSpc>
              <a:spcBef>
                <a:spcPts val="1400"/>
              </a:spcBef>
            </a:pPr>
            <a:r>
              <a:rPr lang="en-US" sz="2200" dirty="0">
                <a:solidFill>
                  <a:schemeClr val="accent3">
                    <a:lumMod val="25000"/>
                  </a:schemeClr>
                </a:solidFill>
                <a:latin typeface="Abadi" panose="020B0604020104020204" pitchFamily="34" charset="0"/>
              </a:rPr>
              <a:t>KSC LC 39A succeeded in payloads &lt; 5,000kg and &gt;9,000 kg but struggled </a:t>
            </a:r>
            <a:r>
              <a:rPr lang="en-US" sz="2200" dirty="0" err="1">
                <a:solidFill>
                  <a:schemeClr val="accent3">
                    <a:lumMod val="25000"/>
                  </a:schemeClr>
                </a:solidFill>
                <a:latin typeface="Abadi" panose="020B0604020104020204" pitchFamily="34" charset="0"/>
              </a:rPr>
              <a:t>inbetween</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C83D9C2-B8E2-16C3-2CA8-B47C45753E85}"/>
              </a:ext>
            </a:extLst>
          </p:cNvPr>
          <p:cNvPicPr>
            <a:picLocks noChangeAspect="1"/>
          </p:cNvPicPr>
          <p:nvPr/>
        </p:nvPicPr>
        <p:blipFill>
          <a:blip r:embed="rId3"/>
          <a:stretch>
            <a:fillRect/>
          </a:stretch>
        </p:blipFill>
        <p:spPr>
          <a:xfrm>
            <a:off x="247681" y="1320343"/>
            <a:ext cx="11944319" cy="244611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2E6812-97D2-8B61-4706-6400E1661472}"/>
              </a:ext>
            </a:extLst>
          </p:cNvPr>
          <p:cNvPicPr>
            <a:picLocks noChangeAspect="1"/>
          </p:cNvPicPr>
          <p:nvPr/>
        </p:nvPicPr>
        <p:blipFill>
          <a:blip r:embed="rId3"/>
          <a:stretch>
            <a:fillRect/>
          </a:stretch>
        </p:blipFill>
        <p:spPr>
          <a:xfrm>
            <a:off x="204066" y="4152458"/>
            <a:ext cx="11783867" cy="237533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10913" y="1383708"/>
            <a:ext cx="6474697" cy="251923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rates are deceiving as ES-L1, GEO, HEO, and SO only had one launch each.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scatterplot below shows VLEO and ISS orbits are proving to be more reliable launches especially as more are completed.</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B109C43-C1B2-6890-8FF5-5A762D4F0771}"/>
              </a:ext>
            </a:extLst>
          </p:cNvPr>
          <p:cNvPicPr>
            <a:picLocks noChangeAspect="1"/>
          </p:cNvPicPr>
          <p:nvPr/>
        </p:nvPicPr>
        <p:blipFill>
          <a:blip r:embed="rId4"/>
          <a:stretch>
            <a:fillRect/>
          </a:stretch>
        </p:blipFill>
        <p:spPr>
          <a:xfrm>
            <a:off x="1043201" y="1508468"/>
            <a:ext cx="3389099" cy="251923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136900"/>
            <a:ext cx="8920089" cy="274444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GTO, ISS, and PO proved to strong training for launches with GTO having the least success.</a:t>
            </a:r>
          </a:p>
          <a:p>
            <a:pPr>
              <a:lnSpc>
                <a:spcPct val="100000"/>
              </a:lnSpc>
              <a:spcBef>
                <a:spcPts val="1400"/>
              </a:spcBef>
            </a:pPr>
            <a:r>
              <a:rPr lang="en-US" sz="2200" dirty="0">
                <a:solidFill>
                  <a:schemeClr val="accent3">
                    <a:lumMod val="25000"/>
                  </a:schemeClr>
                </a:solidFill>
                <a:latin typeface="Abadi" panose="020B0604020104020204" pitchFamily="34" charset="0"/>
              </a:rPr>
              <a:t>New ventures into VLEO orbit have proven repeatable with the last 9 launches being a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812FD52-8B91-CDD2-40FA-8BCFC2B1BC71}"/>
              </a:ext>
            </a:extLst>
          </p:cNvPr>
          <p:cNvPicPr>
            <a:picLocks noChangeAspect="1"/>
          </p:cNvPicPr>
          <p:nvPr/>
        </p:nvPicPr>
        <p:blipFill>
          <a:blip r:embed="rId3"/>
          <a:stretch>
            <a:fillRect/>
          </a:stretch>
        </p:blipFill>
        <p:spPr>
          <a:xfrm>
            <a:off x="142949" y="1467358"/>
            <a:ext cx="11706151" cy="239240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408164"/>
            <a:ext cx="9440789" cy="3176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and Orbit have proven to be quite correlated with most orbits requiring &gt;500kg to be successful.</a:t>
            </a:r>
          </a:p>
          <a:p>
            <a:pPr>
              <a:lnSpc>
                <a:spcPct val="100000"/>
              </a:lnSpc>
              <a:spcBef>
                <a:spcPts val="1400"/>
              </a:spcBef>
            </a:pPr>
            <a:r>
              <a:rPr lang="en-US" sz="2200" dirty="0">
                <a:solidFill>
                  <a:schemeClr val="accent3">
                    <a:lumMod val="25000"/>
                  </a:schemeClr>
                </a:solidFill>
                <a:latin typeface="Abadi" panose="020B0604020104020204" pitchFamily="34" charset="0"/>
              </a:rPr>
              <a:t>VLEO has proven to be successful while also carrying more payload than other launches.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D869F01-4FAB-18E4-EE8A-FC59A4F03013}"/>
              </a:ext>
            </a:extLst>
          </p:cNvPr>
          <p:cNvPicPr>
            <a:picLocks noChangeAspect="1"/>
          </p:cNvPicPr>
          <p:nvPr/>
        </p:nvPicPr>
        <p:blipFill>
          <a:blip r:embed="rId3"/>
          <a:stretch>
            <a:fillRect/>
          </a:stretch>
        </p:blipFill>
        <p:spPr>
          <a:xfrm>
            <a:off x="0" y="1514297"/>
            <a:ext cx="12192000" cy="24530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98522" y="2019440"/>
            <a:ext cx="6032500" cy="32007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Every launch is a learning case and enables to test boundaries.</a:t>
            </a:r>
          </a:p>
          <a:p>
            <a:pPr>
              <a:lnSpc>
                <a:spcPct val="100000"/>
              </a:lnSpc>
              <a:spcBef>
                <a:spcPts val="1400"/>
              </a:spcBef>
            </a:pPr>
            <a:r>
              <a:rPr lang="en-US" sz="2200" dirty="0">
                <a:solidFill>
                  <a:schemeClr val="accent3">
                    <a:lumMod val="25000"/>
                  </a:schemeClr>
                </a:solidFill>
                <a:latin typeface="Abadi" panose="020B0604020104020204" pitchFamily="34" charset="0"/>
              </a:rPr>
              <a:t>With every jump in technology some setbacks can occur as calculations need to be calibrated for orbit, payload, and location.</a:t>
            </a:r>
          </a:p>
          <a:p>
            <a:pPr>
              <a:lnSpc>
                <a:spcPct val="100000"/>
              </a:lnSpc>
              <a:spcBef>
                <a:spcPts val="1400"/>
              </a:spcBef>
            </a:pPr>
            <a:r>
              <a:rPr lang="en-US" sz="2200" dirty="0">
                <a:solidFill>
                  <a:schemeClr val="accent3">
                    <a:lumMod val="25000"/>
                  </a:schemeClr>
                </a:solidFill>
                <a:latin typeface="Abadi" panose="020B0604020104020204" pitchFamily="34" charset="0"/>
              </a:rPr>
              <a:t>Within 6 years the success rate has jumped from &lt;40% to ~85%</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5712CC0-6AA7-1E0E-595B-3CADB71503CB}"/>
              </a:ext>
            </a:extLst>
          </p:cNvPr>
          <p:cNvPicPr>
            <a:picLocks noChangeAspect="1"/>
          </p:cNvPicPr>
          <p:nvPr/>
        </p:nvPicPr>
        <p:blipFill>
          <a:blip r:embed="rId3"/>
          <a:stretch>
            <a:fillRect/>
          </a:stretch>
        </p:blipFill>
        <p:spPr>
          <a:xfrm>
            <a:off x="858911" y="1867060"/>
            <a:ext cx="4580017" cy="350550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12817" y="2252345"/>
            <a:ext cx="547438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VAFB SLC-4E is the SPACE X launch site in California found Northwest of Los Angeles.</a:t>
            </a:r>
          </a:p>
          <a:p>
            <a:pPr>
              <a:lnSpc>
                <a:spcPct val="100000"/>
              </a:lnSpc>
              <a:spcBef>
                <a:spcPts val="1400"/>
              </a:spcBef>
            </a:pPr>
            <a:r>
              <a:rPr lang="en-US" sz="2200" dirty="0">
                <a:solidFill>
                  <a:schemeClr val="accent3">
                    <a:lumMod val="25000"/>
                  </a:schemeClr>
                </a:solidFill>
                <a:latin typeface="Abadi" panose="020B0604020104020204" pitchFamily="34" charset="0"/>
              </a:rPr>
              <a:t>The remaining launch sites are all found in Southeast Florida.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ED822EF-10B8-6F3C-36E0-2570AD23136B}"/>
              </a:ext>
            </a:extLst>
          </p:cNvPr>
          <p:cNvPicPr>
            <a:picLocks noChangeAspect="1"/>
          </p:cNvPicPr>
          <p:nvPr/>
        </p:nvPicPr>
        <p:blipFill>
          <a:blip r:embed="rId3"/>
          <a:stretch>
            <a:fillRect/>
          </a:stretch>
        </p:blipFill>
        <p:spPr>
          <a:xfrm>
            <a:off x="666059" y="1517058"/>
            <a:ext cx="5361752" cy="382388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32959"/>
            <a:ext cx="9745589" cy="15440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5 launches from CCAFS LC-40 were sent to LEO Orbit with small payloads.  </a:t>
            </a:r>
          </a:p>
          <a:p>
            <a:pPr>
              <a:lnSpc>
                <a:spcPct val="100000"/>
              </a:lnSpc>
              <a:spcBef>
                <a:spcPts val="1400"/>
              </a:spcBef>
            </a:pPr>
            <a:r>
              <a:rPr lang="en-US" sz="2200" dirty="0">
                <a:solidFill>
                  <a:schemeClr val="accent3">
                    <a:lumMod val="25000"/>
                  </a:schemeClr>
                </a:solidFill>
                <a:latin typeface="Abadi" panose="020B0604020104020204" pitchFamily="34" charset="0"/>
              </a:rPr>
              <a:t>All these launches saw the rocket was unable to land.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D489BF2-69AB-72DE-D787-9D694FF2CB5B}"/>
              </a:ext>
            </a:extLst>
          </p:cNvPr>
          <p:cNvPicPr>
            <a:picLocks noChangeAspect="1"/>
          </p:cNvPicPr>
          <p:nvPr/>
        </p:nvPicPr>
        <p:blipFill>
          <a:blip r:embed="rId3"/>
          <a:stretch>
            <a:fillRect/>
          </a:stretch>
        </p:blipFill>
        <p:spPr>
          <a:xfrm>
            <a:off x="643651" y="1457247"/>
            <a:ext cx="9998306" cy="32616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6627" y="372554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Across all the launches NASA boosters carried 48,213kg in payload!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BF913EE-2D38-34D2-3851-D10A8DEEAEE8}"/>
              </a:ext>
            </a:extLst>
          </p:cNvPr>
          <p:cNvPicPr>
            <a:picLocks noChangeAspect="1"/>
          </p:cNvPicPr>
          <p:nvPr/>
        </p:nvPicPr>
        <p:blipFill>
          <a:blip r:embed="rId3"/>
          <a:stretch>
            <a:fillRect/>
          </a:stretch>
        </p:blipFill>
        <p:spPr>
          <a:xfrm>
            <a:off x="515027" y="1583971"/>
            <a:ext cx="11161946" cy="259877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3370" y="384990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F9 v1.1 should be used for lighter launches.  The average payload was 2,928kg.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05214F0-096B-944D-C6D0-EE9A9D8D4A71}"/>
              </a:ext>
            </a:extLst>
          </p:cNvPr>
          <p:cNvPicPr>
            <a:picLocks noChangeAspect="1"/>
          </p:cNvPicPr>
          <p:nvPr/>
        </p:nvPicPr>
        <p:blipFill>
          <a:blip r:embed="rId3"/>
          <a:stretch>
            <a:fillRect/>
          </a:stretch>
        </p:blipFill>
        <p:spPr>
          <a:xfrm>
            <a:off x="799121" y="1433137"/>
            <a:ext cx="10409509" cy="281184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3778784"/>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An historic first on Dec. 22</a:t>
            </a:r>
            <a:r>
              <a:rPr lang="en-US" sz="2200" baseline="30000" dirty="0">
                <a:solidFill>
                  <a:schemeClr val="accent3">
                    <a:lumMod val="25000"/>
                  </a:schemeClr>
                </a:solidFill>
                <a:latin typeface="Abadi" panose="020B0604020104020204" pitchFamily="34" charset="0"/>
              </a:rPr>
              <a:t>nd</a:t>
            </a:r>
            <a:r>
              <a:rPr lang="en-US" sz="2200" dirty="0">
                <a:solidFill>
                  <a:schemeClr val="accent3">
                    <a:lumMod val="25000"/>
                  </a:schemeClr>
                </a:solidFill>
                <a:latin typeface="Abadi" panose="020B0604020104020204" pitchFamily="34" charset="0"/>
              </a:rPr>
              <a:t> 2015 as the first successful landing back to a ground pad occurred.</a:t>
            </a:r>
          </a:p>
          <a:p>
            <a:pPr>
              <a:lnSpc>
                <a:spcPct val="100000"/>
              </a:lnSpc>
              <a:spcBef>
                <a:spcPts val="1400"/>
              </a:spcBef>
            </a:pPr>
            <a:r>
              <a:rPr lang="en-US" sz="2200" dirty="0">
                <a:solidFill>
                  <a:schemeClr val="accent3">
                    <a:lumMod val="25000"/>
                  </a:schemeClr>
                </a:solidFill>
                <a:latin typeface="Abadi" panose="020B0604020104020204" pitchFamily="34" charset="0"/>
              </a:rPr>
              <a:t>This landing occurred a mere 5 years after Space X’s first launch.</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4F6DA40-909E-6665-4D66-1F99A24FD483}"/>
              </a:ext>
            </a:extLst>
          </p:cNvPr>
          <p:cNvPicPr>
            <a:picLocks noChangeAspect="1"/>
          </p:cNvPicPr>
          <p:nvPr/>
        </p:nvPicPr>
        <p:blipFill>
          <a:blip r:embed="rId3"/>
          <a:stretch>
            <a:fillRect/>
          </a:stretch>
        </p:blipFill>
        <p:spPr>
          <a:xfrm>
            <a:off x="618087" y="1522844"/>
            <a:ext cx="10955825" cy="267777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B0C710-C237-7F54-4217-46A5D96BD3E6}"/>
              </a:ext>
            </a:extLst>
          </p:cNvPr>
          <p:cNvPicPr>
            <a:picLocks noChangeAspect="1"/>
          </p:cNvPicPr>
          <p:nvPr/>
        </p:nvPicPr>
        <p:blipFill>
          <a:blip r:embed="rId3"/>
          <a:stretch>
            <a:fillRect/>
          </a:stretch>
        </p:blipFill>
        <p:spPr>
          <a:xfrm>
            <a:off x="734028" y="1408927"/>
            <a:ext cx="11143012" cy="518473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4411" y="3018450"/>
            <a:ext cx="6667110" cy="28406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the left are boosters which have successfully landed on drone ship and had payload mass greater than 4,000kg, but less than 6,000kg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boosters continue to pave the way for future successful launches and landings as multiple boosters can be relied upon to land on drone ships.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6657"/>
            <a:ext cx="10515601" cy="495299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determine if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make space travel more affordable a major component is to determine how frequently the first stage of rocket launches can be reused.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understand this issue data is pulled from various SpaceX sources and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was employed to pull launch results from a number of SpaceX launch sites. These launch outcomes show the success rate of launches using different factors including booster version, orbit type, landing location, and payload mass.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Upon wrangling the data it was fit to various model techniques and rerun under various parameters to optimize model accuracy. After all models were run the model with the most accuracy is chosen.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to be a competitive company they should employ a decision tree model which had an 89% accuracy score. A launch site in southeast Florida with conditions similar to </a:t>
            </a:r>
            <a:r>
              <a:rPr lang="en-US" sz="2200" dirty="0">
                <a:solidFill>
                  <a:schemeClr val="accent3">
                    <a:lumMod val="25000"/>
                  </a:schemeClr>
                </a:solidFill>
                <a:latin typeface="Abadi"/>
              </a:rPr>
              <a:t>KSC LC-39A is ideal. A focus should be put on payloads not exceeding 5,500KG with FT boosters will build a reputation of success and draw more funding.</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C20E2D-21C6-8D41-F815-2267D6063EB8}"/>
              </a:ext>
            </a:extLst>
          </p:cNvPr>
          <p:cNvPicPr>
            <a:picLocks noChangeAspect="1"/>
          </p:cNvPicPr>
          <p:nvPr/>
        </p:nvPicPr>
        <p:blipFill>
          <a:blip r:embed="rId3"/>
          <a:stretch>
            <a:fillRect/>
          </a:stretch>
        </p:blipFill>
        <p:spPr>
          <a:xfrm>
            <a:off x="373771" y="1636222"/>
            <a:ext cx="11655669" cy="436534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12639" y="2816947"/>
            <a:ext cx="7416801" cy="28421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 all missions are created equal as failed landing may not constitute a failed mission.</a:t>
            </a:r>
          </a:p>
          <a:p>
            <a:pPr>
              <a:lnSpc>
                <a:spcPct val="100000"/>
              </a:lnSpc>
              <a:spcBef>
                <a:spcPts val="1400"/>
              </a:spcBef>
            </a:pPr>
            <a:r>
              <a:rPr lang="en-US" sz="2200" dirty="0">
                <a:solidFill>
                  <a:schemeClr val="accent3">
                    <a:lumMod val="25000"/>
                  </a:schemeClr>
                </a:solidFill>
                <a:latin typeface="Abadi" panose="020B0604020104020204" pitchFamily="34" charset="0"/>
              </a:rPr>
              <a:t>If the launch reached orbit, reached location with payload, or successfully landed all can be considered successes depending on the data intended to be garnered.</a:t>
            </a:r>
          </a:p>
          <a:p>
            <a:pPr>
              <a:lnSpc>
                <a:spcPct val="100000"/>
              </a:lnSpc>
              <a:spcBef>
                <a:spcPts val="1400"/>
              </a:spcBef>
            </a:pPr>
            <a:r>
              <a:rPr lang="en-US" sz="2200" dirty="0">
                <a:solidFill>
                  <a:schemeClr val="accent3">
                    <a:lumMod val="25000"/>
                  </a:schemeClr>
                </a:solidFill>
                <a:latin typeface="Abadi" panose="020B0604020104020204" pitchFamily="34" charset="0"/>
              </a:rPr>
              <a:t>Only one of the 101 SPACE X missions </a:t>
            </a:r>
            <a:r>
              <a:rPr lang="en-US" sz="2200" dirty="0" err="1">
                <a:solidFill>
                  <a:schemeClr val="accent3">
                    <a:lumMod val="25000"/>
                  </a:schemeClr>
                </a:solidFill>
                <a:latin typeface="Abadi" panose="020B0604020104020204" pitchFamily="34" charset="0"/>
              </a:rPr>
              <a:t>webscraped</a:t>
            </a:r>
            <a:r>
              <a:rPr lang="en-US" sz="2200" dirty="0">
                <a:solidFill>
                  <a:schemeClr val="accent3">
                    <a:lumMod val="25000"/>
                  </a:schemeClr>
                </a:solidFill>
                <a:latin typeface="Abadi" panose="020B0604020104020204" pitchFamily="34" charset="0"/>
              </a:rPr>
              <a:t> from wiki were considered a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41978" y="2151985"/>
            <a:ext cx="744363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the left are the names of the boosters which have carried the maximum payload mass of 15,600kg</a:t>
            </a:r>
          </a:p>
          <a:p>
            <a:pPr>
              <a:lnSpc>
                <a:spcPct val="100000"/>
              </a:lnSpc>
              <a:spcBef>
                <a:spcPts val="1400"/>
              </a:spcBef>
            </a:pPr>
            <a:r>
              <a:rPr lang="en-US" sz="2200" dirty="0">
                <a:solidFill>
                  <a:schemeClr val="accent3">
                    <a:lumMod val="25000"/>
                  </a:schemeClr>
                </a:solidFill>
                <a:latin typeface="Abadi" panose="020B0604020104020204" pitchFamily="34" charset="0"/>
              </a:rPr>
              <a:t>This shows multiple boosters are capable of handling the max payload and that the technology is relatively easy to replicate.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80D9A6B-CB5D-02EC-83F1-B2A9D1590850}"/>
              </a:ext>
            </a:extLst>
          </p:cNvPr>
          <p:cNvPicPr>
            <a:picLocks noChangeAspect="1"/>
          </p:cNvPicPr>
          <p:nvPr/>
        </p:nvPicPr>
        <p:blipFill>
          <a:blip r:embed="rId4"/>
          <a:stretch>
            <a:fillRect/>
          </a:stretch>
        </p:blipFill>
        <p:spPr>
          <a:xfrm>
            <a:off x="900618" y="1462666"/>
            <a:ext cx="8215072" cy="312447"/>
          </a:xfrm>
          <a:prstGeom prst="rect">
            <a:avLst/>
          </a:prstGeom>
        </p:spPr>
      </p:pic>
      <p:pic>
        <p:nvPicPr>
          <p:cNvPr id="8" name="Picture 7">
            <a:extLst>
              <a:ext uri="{FF2B5EF4-FFF2-40B4-BE49-F238E27FC236}">
                <a16:creationId xmlns:a16="http://schemas.microsoft.com/office/drawing/2014/main" id="{B00A9061-B04C-1561-E802-7101500D6865}"/>
              </a:ext>
            </a:extLst>
          </p:cNvPr>
          <p:cNvPicPr>
            <a:picLocks noChangeAspect="1"/>
          </p:cNvPicPr>
          <p:nvPr/>
        </p:nvPicPr>
        <p:blipFill>
          <a:blip r:embed="rId5"/>
          <a:stretch>
            <a:fillRect/>
          </a:stretch>
        </p:blipFill>
        <p:spPr>
          <a:xfrm>
            <a:off x="896821" y="1896606"/>
            <a:ext cx="2617441" cy="38437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98640" y="1968012"/>
            <a:ext cx="521423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2015 only twice did Space X fail to land on a drone ship.</a:t>
            </a:r>
          </a:p>
          <a:p>
            <a:pPr>
              <a:lnSpc>
                <a:spcPct val="100000"/>
              </a:lnSpc>
              <a:spcBef>
                <a:spcPts val="1400"/>
              </a:spcBef>
            </a:pPr>
            <a:r>
              <a:rPr lang="en-US" sz="2200" dirty="0">
                <a:solidFill>
                  <a:schemeClr val="accent3">
                    <a:lumMod val="25000"/>
                  </a:schemeClr>
                </a:solidFill>
                <a:latin typeface="Abadi"/>
              </a:rPr>
              <a:t>These failed landings used booster versions B1015 and B1012 of the F9 V1.1 variety.</a:t>
            </a:r>
          </a:p>
          <a:p>
            <a:pPr>
              <a:lnSpc>
                <a:spcPct val="100000"/>
              </a:lnSpc>
              <a:spcBef>
                <a:spcPts val="1400"/>
              </a:spcBef>
            </a:pPr>
            <a:r>
              <a:rPr lang="en-US" sz="2200" dirty="0">
                <a:solidFill>
                  <a:schemeClr val="accent3">
                    <a:lumMod val="25000"/>
                  </a:schemeClr>
                </a:solidFill>
                <a:latin typeface="Abadi"/>
              </a:rPr>
              <a:t>Both failed landings occurred in CCAFS LC-40 launch site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9634C8B-70C4-39E6-4597-1D0D83C8DC6D}"/>
              </a:ext>
            </a:extLst>
          </p:cNvPr>
          <p:cNvPicPr>
            <a:picLocks noChangeAspect="1"/>
          </p:cNvPicPr>
          <p:nvPr/>
        </p:nvPicPr>
        <p:blipFill>
          <a:blip r:embed="rId3"/>
          <a:stretch>
            <a:fillRect/>
          </a:stretch>
        </p:blipFill>
        <p:spPr>
          <a:xfrm>
            <a:off x="455050" y="1875054"/>
            <a:ext cx="6443590" cy="288359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18480" y="1387952"/>
            <a:ext cx="6573520" cy="141987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Between Jun 2010 and Mar 2017 the most common landing outcome is ‘No Attempt’ where it was never intended.</a:t>
            </a:r>
          </a:p>
          <a:p>
            <a:pPr>
              <a:lnSpc>
                <a:spcPct val="100000"/>
              </a:lnSpc>
              <a:spcBef>
                <a:spcPts val="1400"/>
              </a:spcBef>
            </a:pPr>
            <a:r>
              <a:rPr lang="en-US" sz="1800" dirty="0">
                <a:solidFill>
                  <a:schemeClr val="accent3">
                    <a:lumMod val="25000"/>
                  </a:schemeClr>
                </a:solidFill>
                <a:latin typeface="Abadi"/>
              </a:rPr>
              <a:t>Drone ship landings have proven tricky with a 50% success rate.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62C5A83-9C78-14A5-0861-E282A674D7AB}"/>
              </a:ext>
            </a:extLst>
          </p:cNvPr>
          <p:cNvPicPr>
            <a:picLocks noChangeAspect="1"/>
          </p:cNvPicPr>
          <p:nvPr/>
        </p:nvPicPr>
        <p:blipFill>
          <a:blip r:embed="rId3"/>
          <a:stretch>
            <a:fillRect/>
          </a:stretch>
        </p:blipFill>
        <p:spPr>
          <a:xfrm>
            <a:off x="642591" y="1533962"/>
            <a:ext cx="4854361" cy="1127858"/>
          </a:xfrm>
          <a:prstGeom prst="rect">
            <a:avLst/>
          </a:prstGeom>
        </p:spPr>
      </p:pic>
      <p:pic>
        <p:nvPicPr>
          <p:cNvPr id="10" name="Picture 9">
            <a:extLst>
              <a:ext uri="{FF2B5EF4-FFF2-40B4-BE49-F238E27FC236}">
                <a16:creationId xmlns:a16="http://schemas.microsoft.com/office/drawing/2014/main" id="{902AD115-D466-0B36-4861-A68B2BEEA1FC}"/>
              </a:ext>
            </a:extLst>
          </p:cNvPr>
          <p:cNvPicPr>
            <a:picLocks noChangeAspect="1"/>
          </p:cNvPicPr>
          <p:nvPr/>
        </p:nvPicPr>
        <p:blipFill>
          <a:blip r:embed="rId4"/>
          <a:stretch>
            <a:fillRect/>
          </a:stretch>
        </p:blipFill>
        <p:spPr>
          <a:xfrm>
            <a:off x="2960552" y="2807830"/>
            <a:ext cx="2240280" cy="3855720"/>
          </a:xfrm>
          <a:prstGeom prst="rect">
            <a:avLst/>
          </a:prstGeom>
        </p:spPr>
      </p:pic>
      <p:pic>
        <p:nvPicPr>
          <p:cNvPr id="11" name="Picture 10">
            <a:extLst>
              <a:ext uri="{FF2B5EF4-FFF2-40B4-BE49-F238E27FC236}">
                <a16:creationId xmlns:a16="http://schemas.microsoft.com/office/drawing/2014/main" id="{C0173CA8-BD7D-0FDF-60AD-7A388785758E}"/>
              </a:ext>
            </a:extLst>
          </p:cNvPr>
          <p:cNvPicPr>
            <a:picLocks noChangeAspect="1"/>
          </p:cNvPicPr>
          <p:nvPr/>
        </p:nvPicPr>
        <p:blipFill>
          <a:blip r:embed="rId5"/>
          <a:stretch>
            <a:fillRect/>
          </a:stretch>
        </p:blipFill>
        <p:spPr>
          <a:xfrm>
            <a:off x="642591" y="2807830"/>
            <a:ext cx="2240280" cy="3429000"/>
          </a:xfrm>
          <a:prstGeom prst="rect">
            <a:avLst/>
          </a:prstGeom>
        </p:spPr>
      </p:pic>
      <p:graphicFrame>
        <p:nvGraphicFramePr>
          <p:cNvPr id="2" name="Table 1">
            <a:extLst>
              <a:ext uri="{FF2B5EF4-FFF2-40B4-BE49-F238E27FC236}">
                <a16:creationId xmlns:a16="http://schemas.microsoft.com/office/drawing/2014/main" id="{1A04F9DE-345E-F21D-B15D-2AC4213201C2}"/>
              </a:ext>
            </a:extLst>
          </p:cNvPr>
          <p:cNvGraphicFramePr>
            <a:graphicFrameLocks noGrp="1"/>
          </p:cNvGraphicFramePr>
          <p:nvPr>
            <p:extLst>
              <p:ext uri="{D42A27DB-BD31-4B8C-83A1-F6EECF244321}">
                <p14:modId xmlns:p14="http://schemas.microsoft.com/office/powerpoint/2010/main" val="179314825"/>
              </p:ext>
            </p:extLst>
          </p:nvPr>
        </p:nvGraphicFramePr>
        <p:xfrm>
          <a:off x="5618480" y="2890350"/>
          <a:ext cx="5324440" cy="3483432"/>
        </p:xfrm>
        <a:graphic>
          <a:graphicData uri="http://schemas.openxmlformats.org/drawingml/2006/table">
            <a:tbl>
              <a:tblPr firstRow="1" bandRow="1">
                <a:tableStyleId>{5C22544A-7EE6-4342-B048-85BDC9FD1C3A}</a:tableStyleId>
              </a:tblPr>
              <a:tblGrid>
                <a:gridCol w="2662220">
                  <a:extLst>
                    <a:ext uri="{9D8B030D-6E8A-4147-A177-3AD203B41FA5}">
                      <a16:colId xmlns:a16="http://schemas.microsoft.com/office/drawing/2014/main" val="2467772246"/>
                    </a:ext>
                  </a:extLst>
                </a:gridCol>
                <a:gridCol w="2662220">
                  <a:extLst>
                    <a:ext uri="{9D8B030D-6E8A-4147-A177-3AD203B41FA5}">
                      <a16:colId xmlns:a16="http://schemas.microsoft.com/office/drawing/2014/main" val="2437809112"/>
                    </a:ext>
                  </a:extLst>
                </a:gridCol>
              </a:tblGrid>
              <a:tr h="387048">
                <a:tc>
                  <a:txBody>
                    <a:bodyPr/>
                    <a:lstStyle/>
                    <a:p>
                      <a:r>
                        <a:rPr lang="en-CA" dirty="0"/>
                        <a:t>Landing Outcome</a:t>
                      </a:r>
                    </a:p>
                  </a:txBody>
                  <a:tcPr/>
                </a:tc>
                <a:tc>
                  <a:txBody>
                    <a:bodyPr/>
                    <a:lstStyle/>
                    <a:p>
                      <a:r>
                        <a:rPr lang="en-CA" dirty="0"/>
                        <a:t>Count</a:t>
                      </a:r>
                    </a:p>
                  </a:txBody>
                  <a:tcPr/>
                </a:tc>
                <a:extLst>
                  <a:ext uri="{0D108BD9-81ED-4DB2-BD59-A6C34878D82A}">
                    <a16:rowId xmlns:a16="http://schemas.microsoft.com/office/drawing/2014/main" val="3435208168"/>
                  </a:ext>
                </a:extLst>
              </a:tr>
              <a:tr h="387048">
                <a:tc>
                  <a:txBody>
                    <a:bodyPr/>
                    <a:lstStyle/>
                    <a:p>
                      <a:r>
                        <a:rPr lang="en-CA" dirty="0"/>
                        <a:t>No Attempt</a:t>
                      </a:r>
                    </a:p>
                  </a:txBody>
                  <a:tcPr/>
                </a:tc>
                <a:tc>
                  <a:txBody>
                    <a:bodyPr/>
                    <a:lstStyle/>
                    <a:p>
                      <a:r>
                        <a:rPr lang="en-CA" dirty="0"/>
                        <a:t>10</a:t>
                      </a:r>
                    </a:p>
                  </a:txBody>
                  <a:tcPr/>
                </a:tc>
                <a:extLst>
                  <a:ext uri="{0D108BD9-81ED-4DB2-BD59-A6C34878D82A}">
                    <a16:rowId xmlns:a16="http://schemas.microsoft.com/office/drawing/2014/main" val="4110203642"/>
                  </a:ext>
                </a:extLst>
              </a:tr>
              <a:tr h="387048">
                <a:tc>
                  <a:txBody>
                    <a:bodyPr/>
                    <a:lstStyle/>
                    <a:p>
                      <a:r>
                        <a:rPr lang="en-CA" dirty="0"/>
                        <a:t>Success (drone ship)</a:t>
                      </a:r>
                    </a:p>
                  </a:txBody>
                  <a:tcPr/>
                </a:tc>
                <a:tc>
                  <a:txBody>
                    <a:bodyPr/>
                    <a:lstStyle/>
                    <a:p>
                      <a:r>
                        <a:rPr lang="en-CA" dirty="0"/>
                        <a:t>5</a:t>
                      </a:r>
                    </a:p>
                  </a:txBody>
                  <a:tcPr/>
                </a:tc>
                <a:extLst>
                  <a:ext uri="{0D108BD9-81ED-4DB2-BD59-A6C34878D82A}">
                    <a16:rowId xmlns:a16="http://schemas.microsoft.com/office/drawing/2014/main" val="3332350501"/>
                  </a:ext>
                </a:extLst>
              </a:tr>
              <a:tr h="387048">
                <a:tc>
                  <a:txBody>
                    <a:bodyPr/>
                    <a:lstStyle/>
                    <a:p>
                      <a:r>
                        <a:rPr lang="en-CA" dirty="0"/>
                        <a:t>Failure (drone ship)</a:t>
                      </a:r>
                    </a:p>
                  </a:txBody>
                  <a:tcPr/>
                </a:tc>
                <a:tc>
                  <a:txBody>
                    <a:bodyPr/>
                    <a:lstStyle/>
                    <a:p>
                      <a:r>
                        <a:rPr lang="en-CA" dirty="0"/>
                        <a:t>5</a:t>
                      </a:r>
                    </a:p>
                  </a:txBody>
                  <a:tcPr/>
                </a:tc>
                <a:extLst>
                  <a:ext uri="{0D108BD9-81ED-4DB2-BD59-A6C34878D82A}">
                    <a16:rowId xmlns:a16="http://schemas.microsoft.com/office/drawing/2014/main" val="2840966704"/>
                  </a:ext>
                </a:extLst>
              </a:tr>
              <a:tr h="387048">
                <a:tc>
                  <a:txBody>
                    <a:bodyPr/>
                    <a:lstStyle/>
                    <a:p>
                      <a:r>
                        <a:rPr lang="en-CA" dirty="0"/>
                        <a:t>Success (ground pad)</a:t>
                      </a:r>
                    </a:p>
                  </a:txBody>
                  <a:tcPr/>
                </a:tc>
                <a:tc>
                  <a:txBody>
                    <a:bodyPr/>
                    <a:lstStyle/>
                    <a:p>
                      <a:r>
                        <a:rPr lang="en-CA" dirty="0"/>
                        <a:t>5</a:t>
                      </a:r>
                    </a:p>
                  </a:txBody>
                  <a:tcPr/>
                </a:tc>
                <a:extLst>
                  <a:ext uri="{0D108BD9-81ED-4DB2-BD59-A6C34878D82A}">
                    <a16:rowId xmlns:a16="http://schemas.microsoft.com/office/drawing/2014/main" val="4049103447"/>
                  </a:ext>
                </a:extLst>
              </a:tr>
              <a:tr h="387048">
                <a:tc>
                  <a:txBody>
                    <a:bodyPr/>
                    <a:lstStyle/>
                    <a:p>
                      <a:r>
                        <a:rPr lang="en-CA" dirty="0"/>
                        <a:t>Controlled (ocean)</a:t>
                      </a:r>
                    </a:p>
                  </a:txBody>
                  <a:tcPr/>
                </a:tc>
                <a:tc>
                  <a:txBody>
                    <a:bodyPr/>
                    <a:lstStyle/>
                    <a:p>
                      <a:r>
                        <a:rPr lang="en-CA" dirty="0"/>
                        <a:t>3</a:t>
                      </a:r>
                    </a:p>
                  </a:txBody>
                  <a:tcPr/>
                </a:tc>
                <a:extLst>
                  <a:ext uri="{0D108BD9-81ED-4DB2-BD59-A6C34878D82A}">
                    <a16:rowId xmlns:a16="http://schemas.microsoft.com/office/drawing/2014/main" val="2873863779"/>
                  </a:ext>
                </a:extLst>
              </a:tr>
              <a:tr h="387048">
                <a:tc>
                  <a:txBody>
                    <a:bodyPr/>
                    <a:lstStyle/>
                    <a:p>
                      <a:r>
                        <a:rPr lang="en-CA" dirty="0"/>
                        <a:t>Uncontrolled (ocean)</a:t>
                      </a:r>
                    </a:p>
                  </a:txBody>
                  <a:tcPr/>
                </a:tc>
                <a:tc>
                  <a:txBody>
                    <a:bodyPr/>
                    <a:lstStyle/>
                    <a:p>
                      <a:r>
                        <a:rPr lang="en-CA" dirty="0"/>
                        <a:t>2</a:t>
                      </a:r>
                    </a:p>
                  </a:txBody>
                  <a:tcPr/>
                </a:tc>
                <a:extLst>
                  <a:ext uri="{0D108BD9-81ED-4DB2-BD59-A6C34878D82A}">
                    <a16:rowId xmlns:a16="http://schemas.microsoft.com/office/drawing/2014/main" val="3538243465"/>
                  </a:ext>
                </a:extLst>
              </a:tr>
              <a:tr h="387048">
                <a:tc>
                  <a:txBody>
                    <a:bodyPr/>
                    <a:lstStyle/>
                    <a:p>
                      <a:r>
                        <a:rPr lang="en-CA" dirty="0"/>
                        <a:t>Precluded (drone ship)</a:t>
                      </a:r>
                    </a:p>
                  </a:txBody>
                  <a:tcPr/>
                </a:tc>
                <a:tc>
                  <a:txBody>
                    <a:bodyPr/>
                    <a:lstStyle/>
                    <a:p>
                      <a:r>
                        <a:rPr lang="en-CA" dirty="0"/>
                        <a:t>1</a:t>
                      </a:r>
                    </a:p>
                  </a:txBody>
                  <a:tcPr/>
                </a:tc>
                <a:extLst>
                  <a:ext uri="{0D108BD9-81ED-4DB2-BD59-A6C34878D82A}">
                    <a16:rowId xmlns:a16="http://schemas.microsoft.com/office/drawing/2014/main" val="1323462766"/>
                  </a:ext>
                </a:extLst>
              </a:tr>
              <a:tr h="3870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Failure (parachute)</a:t>
                      </a:r>
                    </a:p>
                  </a:txBody>
                  <a:tcPr/>
                </a:tc>
                <a:tc>
                  <a:txBody>
                    <a:bodyPr/>
                    <a:lstStyle/>
                    <a:p>
                      <a:r>
                        <a:rPr lang="en-CA" dirty="0"/>
                        <a:t>1</a:t>
                      </a:r>
                    </a:p>
                  </a:txBody>
                  <a:tcPr/>
                </a:tc>
                <a:extLst>
                  <a:ext uri="{0D108BD9-81ED-4DB2-BD59-A6C34878D82A}">
                    <a16:rowId xmlns:a16="http://schemas.microsoft.com/office/drawing/2014/main" val="4043270747"/>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49920" y="1839724"/>
            <a:ext cx="3759200" cy="399900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VAFB SLC-4E is the SPACE X launch site in California found Northwest of Los Angeles.</a:t>
            </a:r>
          </a:p>
          <a:p>
            <a:pPr>
              <a:lnSpc>
                <a:spcPct val="100000"/>
              </a:lnSpc>
              <a:spcBef>
                <a:spcPts val="1400"/>
              </a:spcBef>
            </a:pPr>
            <a:r>
              <a:rPr lang="en-US" sz="2200" dirty="0">
                <a:solidFill>
                  <a:schemeClr val="accent3">
                    <a:lumMod val="25000"/>
                  </a:schemeClr>
                </a:solidFill>
                <a:latin typeface="Abadi" panose="020B0604020104020204" pitchFamily="34" charset="0"/>
              </a:rPr>
              <a:t>The remaining launch sites are all found in Southeast Florida.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Picture 5">
            <a:extLst>
              <a:ext uri="{FF2B5EF4-FFF2-40B4-BE49-F238E27FC236}">
                <a16:creationId xmlns:a16="http://schemas.microsoft.com/office/drawing/2014/main" id="{F45E4653-C6D4-74CE-D3ED-B515B89026D3}"/>
              </a:ext>
            </a:extLst>
          </p:cNvPr>
          <p:cNvPicPr>
            <a:picLocks noChangeAspect="1"/>
          </p:cNvPicPr>
          <p:nvPr/>
        </p:nvPicPr>
        <p:blipFill>
          <a:blip r:embed="rId3"/>
          <a:stretch>
            <a:fillRect/>
          </a:stretch>
        </p:blipFill>
        <p:spPr>
          <a:xfrm>
            <a:off x="182881" y="1461383"/>
            <a:ext cx="8067040" cy="501667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14639" y="1674235"/>
            <a:ext cx="416560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VAFB SLC-4E is the SPACE X launch site in California found Northwest of Los Angeles.</a:t>
            </a:r>
          </a:p>
          <a:p>
            <a:pPr>
              <a:lnSpc>
                <a:spcPct val="100000"/>
              </a:lnSpc>
              <a:spcBef>
                <a:spcPts val="1400"/>
              </a:spcBef>
            </a:pPr>
            <a:r>
              <a:rPr lang="en-US" sz="2200" dirty="0">
                <a:solidFill>
                  <a:schemeClr val="accent3">
                    <a:lumMod val="25000"/>
                  </a:schemeClr>
                </a:solidFill>
                <a:latin typeface="Abadi" panose="020B0604020104020204" pitchFamily="34" charset="0"/>
              </a:rPr>
              <a:t>It is the site of 10 launches with 4 having been successful</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California Launch Outcomes</a:t>
            </a:r>
          </a:p>
        </p:txBody>
      </p:sp>
      <p:pic>
        <p:nvPicPr>
          <p:cNvPr id="4" name="Picture 3">
            <a:extLst>
              <a:ext uri="{FF2B5EF4-FFF2-40B4-BE49-F238E27FC236}">
                <a16:creationId xmlns:a16="http://schemas.microsoft.com/office/drawing/2014/main" id="{B7FCFA3E-FF40-9E49-8EBA-55DBC52A008E}"/>
              </a:ext>
            </a:extLst>
          </p:cNvPr>
          <p:cNvPicPr>
            <a:picLocks noChangeAspect="1"/>
          </p:cNvPicPr>
          <p:nvPr/>
        </p:nvPicPr>
        <p:blipFill>
          <a:blip r:embed="rId3"/>
          <a:stretch>
            <a:fillRect/>
          </a:stretch>
        </p:blipFill>
        <p:spPr>
          <a:xfrm>
            <a:off x="577230" y="1338832"/>
            <a:ext cx="7195169" cy="538017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45738" y="4269799"/>
            <a:ext cx="10515600" cy="241548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California site is ideal as it has: </a:t>
            </a:r>
          </a:p>
          <a:p>
            <a:pPr lvl="1">
              <a:lnSpc>
                <a:spcPct val="100000"/>
              </a:lnSpc>
              <a:spcBef>
                <a:spcPts val="1400"/>
              </a:spcBef>
            </a:pPr>
            <a:r>
              <a:rPr lang="en-US" sz="1800" dirty="0">
                <a:solidFill>
                  <a:schemeClr val="accent3">
                    <a:lumMod val="25000"/>
                  </a:schemeClr>
                </a:solidFill>
                <a:latin typeface="Abadi"/>
              </a:rPr>
              <a:t>Strong access via railway and highway</a:t>
            </a:r>
          </a:p>
          <a:p>
            <a:pPr lvl="1">
              <a:lnSpc>
                <a:spcPct val="100000"/>
              </a:lnSpc>
              <a:spcBef>
                <a:spcPts val="1400"/>
              </a:spcBef>
            </a:pPr>
            <a:r>
              <a:rPr lang="en-US" sz="1800" dirty="0">
                <a:solidFill>
                  <a:schemeClr val="accent3">
                    <a:lumMod val="25000"/>
                  </a:schemeClr>
                </a:solidFill>
                <a:latin typeface="Abadi"/>
              </a:rPr>
              <a:t>Close to a coastline; in the event of a crash the wreckage is safest in the ocean  </a:t>
            </a:r>
          </a:p>
          <a:p>
            <a:pPr lvl="1">
              <a:lnSpc>
                <a:spcPct val="100000"/>
              </a:lnSpc>
              <a:spcBef>
                <a:spcPts val="1400"/>
              </a:spcBef>
            </a:pPr>
            <a:r>
              <a:rPr lang="en-US" sz="1800" dirty="0">
                <a:solidFill>
                  <a:schemeClr val="accent3">
                    <a:lumMod val="25000"/>
                  </a:schemeClr>
                </a:solidFill>
                <a:latin typeface="Abadi"/>
              </a:rPr>
              <a:t>Further to safety the site must maintaining distance from large metropolitan areas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California Launch Site proximities</a:t>
            </a:r>
          </a:p>
        </p:txBody>
      </p:sp>
      <p:pic>
        <p:nvPicPr>
          <p:cNvPr id="4" name="Picture 3">
            <a:extLst>
              <a:ext uri="{FF2B5EF4-FFF2-40B4-BE49-F238E27FC236}">
                <a16:creationId xmlns:a16="http://schemas.microsoft.com/office/drawing/2014/main" id="{DAF6375C-078B-35C9-055C-BA27A3BCE21D}"/>
              </a:ext>
            </a:extLst>
          </p:cNvPr>
          <p:cNvPicPr>
            <a:picLocks noChangeAspect="1"/>
          </p:cNvPicPr>
          <p:nvPr/>
        </p:nvPicPr>
        <p:blipFill>
          <a:blip r:embed="rId3"/>
          <a:stretch>
            <a:fillRect/>
          </a:stretch>
        </p:blipFill>
        <p:spPr>
          <a:xfrm>
            <a:off x="1" y="1274928"/>
            <a:ext cx="4484914" cy="3305356"/>
          </a:xfrm>
          <a:prstGeom prst="rect">
            <a:avLst/>
          </a:prstGeom>
        </p:spPr>
      </p:pic>
      <p:pic>
        <p:nvPicPr>
          <p:cNvPr id="7" name="Picture 6">
            <a:extLst>
              <a:ext uri="{FF2B5EF4-FFF2-40B4-BE49-F238E27FC236}">
                <a16:creationId xmlns:a16="http://schemas.microsoft.com/office/drawing/2014/main" id="{F5ECA053-FBD9-BE13-AE1F-3BF02FEF41C5}"/>
              </a:ext>
            </a:extLst>
          </p:cNvPr>
          <p:cNvPicPr>
            <a:picLocks noChangeAspect="1"/>
          </p:cNvPicPr>
          <p:nvPr/>
        </p:nvPicPr>
        <p:blipFill>
          <a:blip r:embed="rId4"/>
          <a:stretch>
            <a:fillRect/>
          </a:stretch>
        </p:blipFill>
        <p:spPr>
          <a:xfrm>
            <a:off x="4543582" y="1274928"/>
            <a:ext cx="7648417" cy="330535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7521" y="5476536"/>
            <a:ext cx="11409679" cy="818704"/>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KSC LC-39A is the most successful launch site making up 41.7% of all successful launches.</a:t>
            </a:r>
          </a:p>
          <a:p>
            <a:pPr>
              <a:lnSpc>
                <a:spcPct val="100000"/>
              </a:lnSpc>
              <a:spcBef>
                <a:spcPts val="1400"/>
              </a:spcBef>
            </a:pPr>
            <a:r>
              <a:rPr lang="en-US" sz="2200" dirty="0">
                <a:solidFill>
                  <a:schemeClr val="accent3">
                    <a:lumMod val="25000"/>
                  </a:schemeClr>
                </a:solidFill>
                <a:latin typeface="Abadi"/>
              </a:rPr>
              <a:t>Comparatively CCAFS SLC-40 had the least number of successful launches, 12.5%</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 Records</a:t>
            </a:r>
          </a:p>
        </p:txBody>
      </p:sp>
      <p:pic>
        <p:nvPicPr>
          <p:cNvPr id="4" name="Picture 3">
            <a:extLst>
              <a:ext uri="{FF2B5EF4-FFF2-40B4-BE49-F238E27FC236}">
                <a16:creationId xmlns:a16="http://schemas.microsoft.com/office/drawing/2014/main" id="{A88379D0-9D46-CC6C-BF68-66E12234362E}"/>
              </a:ext>
            </a:extLst>
          </p:cNvPr>
          <p:cNvPicPr>
            <a:picLocks noChangeAspect="1"/>
          </p:cNvPicPr>
          <p:nvPr/>
        </p:nvPicPr>
        <p:blipFill>
          <a:blip r:embed="rId3"/>
          <a:stretch>
            <a:fillRect/>
          </a:stretch>
        </p:blipFill>
        <p:spPr>
          <a:xfrm>
            <a:off x="1348519" y="1377127"/>
            <a:ext cx="7825961" cy="380998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8429"/>
            <a:ext cx="10253589" cy="44471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determine if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make space travel more affordable a major component is to determine how frequently the first stage of rocket launches can be reused. Using data from SpaceX to identify what factors lead to the greatest likelihood of a successful launch and successful landing will allows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to focus their purpose.  By building a reputation of success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build a strong foundation on which build goodwill to lead to our own exploratory testing.</a:t>
            </a:r>
          </a:p>
          <a:p>
            <a:pPr marL="0" indent="0">
              <a:spcBef>
                <a:spcPts val="1400"/>
              </a:spcBef>
              <a:buNone/>
            </a:pPr>
            <a:r>
              <a:rPr lang="en-US" sz="2200" dirty="0">
                <a:solidFill>
                  <a:schemeClr val="accent3">
                    <a:lumMod val="25000"/>
                  </a:schemeClr>
                </a:solidFill>
                <a:latin typeface="Abadi" panose="020B0604020104020204" pitchFamily="34" charset="0"/>
              </a:rPr>
              <a:t>This presentation looks to address the following issues:</a:t>
            </a:r>
          </a:p>
          <a:p>
            <a:pPr marL="457200" indent="-457200">
              <a:spcBef>
                <a:spcPts val="1400"/>
              </a:spcBef>
              <a:buAutoNum type="arabicParenR"/>
            </a:pPr>
            <a:r>
              <a:rPr lang="en-US" sz="2200" dirty="0">
                <a:solidFill>
                  <a:schemeClr val="accent3">
                    <a:lumMod val="25000"/>
                  </a:schemeClr>
                </a:solidFill>
                <a:latin typeface="Abadi" panose="020B0604020104020204" pitchFamily="34" charset="0"/>
              </a:rPr>
              <a:t>Where is the best location for a launch site and landing site?</a:t>
            </a:r>
          </a:p>
          <a:p>
            <a:pPr marL="457200" indent="-457200">
              <a:spcBef>
                <a:spcPts val="1400"/>
              </a:spcBef>
              <a:buAutoNum type="arabicParenR"/>
            </a:pPr>
            <a:r>
              <a:rPr lang="en-US" sz="2200" dirty="0">
                <a:solidFill>
                  <a:schemeClr val="accent3">
                    <a:lumMod val="25000"/>
                  </a:schemeClr>
                </a:solidFill>
                <a:latin typeface="Abadi" panose="020B0604020104020204" pitchFamily="34" charset="0"/>
              </a:rPr>
              <a:t>Which orbits maximize the likelihood of success?</a:t>
            </a:r>
          </a:p>
          <a:p>
            <a:pPr marL="457200" indent="-457200">
              <a:spcBef>
                <a:spcPts val="1400"/>
              </a:spcBef>
              <a:buAutoNum type="arabicParenR"/>
            </a:pPr>
            <a:r>
              <a:rPr lang="en-US" sz="2200" dirty="0">
                <a:solidFill>
                  <a:schemeClr val="accent3">
                    <a:lumMod val="25000"/>
                  </a:schemeClr>
                </a:solidFill>
                <a:latin typeface="Abadi" panose="020B0604020104020204" pitchFamily="34" charset="0"/>
              </a:rPr>
              <a:t>What is the maximum payload mass before a launch is too risky?</a:t>
            </a:r>
          </a:p>
          <a:p>
            <a:pPr marL="457200" indent="-457200">
              <a:spcBef>
                <a:spcPts val="1400"/>
              </a:spcBef>
              <a:buAutoNum type="arabicParenR"/>
            </a:pPr>
            <a:r>
              <a:rPr lang="en-US" sz="2200" dirty="0">
                <a:solidFill>
                  <a:schemeClr val="accent3">
                    <a:lumMod val="25000"/>
                  </a:schemeClr>
                </a:solidFill>
                <a:latin typeface="Abadi" panose="020B0604020104020204" pitchFamily="34" charset="0"/>
              </a:rPr>
              <a:t>What boosters increase success rate depending on payload mass? </a:t>
            </a:r>
          </a:p>
          <a:p>
            <a:pPr marL="457200" indent="-457200">
              <a:spcBef>
                <a:spcPts val="1400"/>
              </a:spcBef>
              <a:buAutoNum type="arabicParenR"/>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16240" y="1674235"/>
            <a:ext cx="382166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successful 76.9% of the team.</a:t>
            </a:r>
          </a:p>
          <a:p>
            <a:pPr>
              <a:lnSpc>
                <a:spcPct val="100000"/>
              </a:lnSpc>
              <a:spcBef>
                <a:spcPts val="1400"/>
              </a:spcBef>
            </a:pPr>
            <a:r>
              <a:rPr lang="en-US" sz="2200" dirty="0">
                <a:solidFill>
                  <a:schemeClr val="accent3">
                    <a:lumMod val="25000"/>
                  </a:schemeClr>
                </a:solidFill>
                <a:latin typeface="Abadi"/>
              </a:rPr>
              <a:t>This far surpasses the success rate any other launch site.</a:t>
            </a:r>
          </a:p>
          <a:p>
            <a:pPr>
              <a:lnSpc>
                <a:spcPct val="100000"/>
              </a:lnSpc>
              <a:spcBef>
                <a:spcPts val="1400"/>
              </a:spcBef>
            </a:pPr>
            <a:r>
              <a:rPr lang="en-US" sz="2200" dirty="0">
                <a:solidFill>
                  <a:schemeClr val="accent3">
                    <a:lumMod val="25000"/>
                  </a:schemeClr>
                </a:solidFill>
                <a:latin typeface="Abadi"/>
              </a:rPr>
              <a:t>The 3 other all had &lt; 50% success.</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a:t>
            </a:r>
          </a:p>
        </p:txBody>
      </p:sp>
      <p:pic>
        <p:nvPicPr>
          <p:cNvPr id="4" name="Picture 3">
            <a:extLst>
              <a:ext uri="{FF2B5EF4-FFF2-40B4-BE49-F238E27FC236}">
                <a16:creationId xmlns:a16="http://schemas.microsoft.com/office/drawing/2014/main" id="{B7567100-AE7E-C6A7-5F8B-BBE07A704FEC}"/>
              </a:ext>
            </a:extLst>
          </p:cNvPr>
          <p:cNvPicPr>
            <a:picLocks noChangeAspect="1"/>
          </p:cNvPicPr>
          <p:nvPr/>
        </p:nvPicPr>
        <p:blipFill>
          <a:blip r:embed="rId3"/>
          <a:stretch>
            <a:fillRect/>
          </a:stretch>
        </p:blipFill>
        <p:spPr>
          <a:xfrm>
            <a:off x="354095" y="1588376"/>
            <a:ext cx="7230321" cy="34312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1948" y="4471781"/>
            <a:ext cx="10414662" cy="1584272"/>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The payloads with the most successes were in the 2,000kg-6,000kg range</a:t>
            </a:r>
          </a:p>
          <a:p>
            <a:pPr>
              <a:lnSpc>
                <a:spcPct val="100000"/>
              </a:lnSpc>
              <a:spcBef>
                <a:spcPts val="1400"/>
              </a:spcBef>
            </a:pPr>
            <a:r>
              <a:rPr lang="en-US" sz="2200" dirty="0">
                <a:solidFill>
                  <a:schemeClr val="accent3">
                    <a:lumMod val="25000"/>
                  </a:schemeClr>
                </a:solidFill>
                <a:latin typeface="Abadi"/>
              </a:rPr>
              <a:t>Booster Version FT proved to be the most successful; B4 had a success at the payload of 9,600Kg but also a failure.</a:t>
            </a:r>
          </a:p>
          <a:p>
            <a:pPr>
              <a:lnSpc>
                <a:spcPct val="100000"/>
              </a:lnSpc>
              <a:spcBef>
                <a:spcPts val="1400"/>
              </a:spcBef>
            </a:pPr>
            <a:r>
              <a:rPr lang="en-US" sz="2200" dirty="0">
                <a:solidFill>
                  <a:schemeClr val="accent3">
                    <a:lumMod val="25000"/>
                  </a:schemeClr>
                </a:solidFill>
                <a:latin typeface="Abadi"/>
              </a:rPr>
              <a:t>For successful site KSC LC-39A their launches were all a success until payload exceeded 5,500kg.  This could come down to Booster Version FT not being able to handle the weight.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 Launch Outcomes</a:t>
            </a:r>
          </a:p>
        </p:txBody>
      </p:sp>
      <p:pic>
        <p:nvPicPr>
          <p:cNvPr id="7" name="Picture 6">
            <a:extLst>
              <a:ext uri="{FF2B5EF4-FFF2-40B4-BE49-F238E27FC236}">
                <a16:creationId xmlns:a16="http://schemas.microsoft.com/office/drawing/2014/main" id="{2198C211-2D0B-F438-6236-2049D7E0CB6B}"/>
              </a:ext>
            </a:extLst>
          </p:cNvPr>
          <p:cNvPicPr>
            <a:picLocks noChangeAspect="1"/>
          </p:cNvPicPr>
          <p:nvPr/>
        </p:nvPicPr>
        <p:blipFill>
          <a:blip r:embed="rId3"/>
          <a:stretch>
            <a:fillRect/>
          </a:stretch>
        </p:blipFill>
        <p:spPr>
          <a:xfrm>
            <a:off x="417683" y="1466680"/>
            <a:ext cx="5678317" cy="2936077"/>
          </a:xfrm>
          <a:prstGeom prst="rect">
            <a:avLst/>
          </a:prstGeom>
        </p:spPr>
      </p:pic>
      <p:pic>
        <p:nvPicPr>
          <p:cNvPr id="9" name="Picture 8">
            <a:extLst>
              <a:ext uri="{FF2B5EF4-FFF2-40B4-BE49-F238E27FC236}">
                <a16:creationId xmlns:a16="http://schemas.microsoft.com/office/drawing/2014/main" id="{0E68717B-3204-17E7-0611-35F5C1C0688C}"/>
              </a:ext>
            </a:extLst>
          </p:cNvPr>
          <p:cNvPicPr>
            <a:picLocks noChangeAspect="1"/>
          </p:cNvPicPr>
          <p:nvPr/>
        </p:nvPicPr>
        <p:blipFill>
          <a:blip r:embed="rId4"/>
          <a:stretch>
            <a:fillRect/>
          </a:stretch>
        </p:blipFill>
        <p:spPr>
          <a:xfrm>
            <a:off x="6183085" y="1454638"/>
            <a:ext cx="5842259" cy="295611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5505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Out of all the model attempts the highest classification accuracy belonged to the Tree Model at 89%</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31095AD1-C8E5-75F7-5B36-9D199618AEBD}"/>
              </a:ext>
            </a:extLst>
          </p:cNvPr>
          <p:cNvGraphicFramePr>
            <a:graphicFrameLocks/>
          </p:cNvGraphicFramePr>
          <p:nvPr>
            <p:extLst>
              <p:ext uri="{D42A27DB-BD31-4B8C-83A1-F6EECF244321}">
                <p14:modId xmlns:p14="http://schemas.microsoft.com/office/powerpoint/2010/main" val="3008698110"/>
              </p:ext>
            </p:extLst>
          </p:nvPr>
        </p:nvGraphicFramePr>
        <p:xfrm>
          <a:off x="5502366" y="1737903"/>
          <a:ext cx="6847114" cy="35705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596011" y="2057400"/>
            <a:ext cx="51634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showed strong for correctly picking landings as all landings were correctly predicted.</a:t>
            </a:r>
          </a:p>
          <a:p>
            <a:pPr>
              <a:lnSpc>
                <a:spcPct val="100000"/>
              </a:lnSpc>
              <a:spcBef>
                <a:spcPts val="1400"/>
              </a:spcBef>
            </a:pPr>
            <a:r>
              <a:rPr lang="en-US" sz="2200" dirty="0">
                <a:solidFill>
                  <a:schemeClr val="accent3">
                    <a:lumMod val="25000"/>
                  </a:schemeClr>
                </a:solidFill>
                <a:latin typeface="Abadi" panose="020B0604020104020204" pitchFamily="34" charset="0"/>
              </a:rPr>
              <a:t>The model however </a:t>
            </a:r>
            <a:r>
              <a:rPr lang="en-US" sz="2200" dirty="0" err="1">
                <a:solidFill>
                  <a:schemeClr val="accent3">
                    <a:lumMod val="25000"/>
                  </a:schemeClr>
                </a:solidFill>
                <a:latin typeface="Abadi" panose="020B0604020104020204" pitchFamily="34" charset="0"/>
              </a:rPr>
              <a:t>mispredicted</a:t>
            </a:r>
            <a:r>
              <a:rPr lang="en-US" sz="2200" dirty="0">
                <a:solidFill>
                  <a:schemeClr val="accent3">
                    <a:lumMod val="25000"/>
                  </a:schemeClr>
                </a:solidFill>
                <a:latin typeface="Abadi" panose="020B0604020104020204" pitchFamily="34" charset="0"/>
              </a:rPr>
              <a:t> 3 of the failures out of 6.</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39E4335-FCE9-DE0D-9BD7-5C18337A0B72}"/>
              </a:ext>
            </a:extLst>
          </p:cNvPr>
          <p:cNvPicPr>
            <a:picLocks noChangeAspect="1"/>
          </p:cNvPicPr>
          <p:nvPr/>
        </p:nvPicPr>
        <p:blipFill>
          <a:blip r:embed="rId3"/>
          <a:stretch>
            <a:fillRect/>
          </a:stretch>
        </p:blipFill>
        <p:spPr>
          <a:xfrm>
            <a:off x="1137739" y="1873991"/>
            <a:ext cx="4176122" cy="355884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3416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location in Southeast Florida is optimal with conditions similar to launch site </a:t>
            </a:r>
            <a:r>
              <a:rPr lang="en-US" sz="2200" dirty="0">
                <a:solidFill>
                  <a:schemeClr val="accent3">
                    <a:lumMod val="25000"/>
                  </a:schemeClr>
                </a:solidFill>
                <a:latin typeface="Abadi"/>
              </a:rPr>
              <a:t>KSC LC-39A</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a:rPr>
              <a:t>Payloads with the most successes were in the 2,000kg-6,000kg range</a:t>
            </a:r>
          </a:p>
          <a:p>
            <a:pPr>
              <a:lnSpc>
                <a:spcPct val="100000"/>
              </a:lnSpc>
              <a:spcBef>
                <a:spcPts val="1400"/>
              </a:spcBef>
            </a:pPr>
            <a:r>
              <a:rPr lang="en-US" sz="2200" dirty="0">
                <a:solidFill>
                  <a:schemeClr val="accent3">
                    <a:lumMod val="25000"/>
                  </a:schemeClr>
                </a:solidFill>
                <a:latin typeface="Abadi"/>
              </a:rPr>
              <a:t>Booster Version FT proved to be the most successful; </a:t>
            </a:r>
            <a:r>
              <a:rPr lang="en-US" sz="2200" dirty="0">
                <a:solidFill>
                  <a:srgbClr val="FF0000"/>
                </a:solidFill>
                <a:latin typeface="Abadi"/>
              </a:rPr>
              <a:t>Stay away from Booster v1.1!!!</a:t>
            </a:r>
          </a:p>
          <a:p>
            <a:pPr>
              <a:lnSpc>
                <a:spcPct val="100000"/>
              </a:lnSpc>
              <a:spcBef>
                <a:spcPts val="1400"/>
              </a:spcBef>
            </a:pPr>
            <a:r>
              <a:rPr lang="en-US" sz="2200" dirty="0">
                <a:solidFill>
                  <a:schemeClr val="accent3">
                    <a:lumMod val="25000"/>
                  </a:schemeClr>
                </a:solidFill>
                <a:latin typeface="Abadi" panose="020B0604020104020204" pitchFamily="34" charset="0"/>
              </a:rPr>
              <a:t>These factors suggest flights to ISS should be the main focus</a:t>
            </a:r>
          </a:p>
          <a:p>
            <a:pPr>
              <a:lnSpc>
                <a:spcPct val="100000"/>
              </a:lnSpc>
              <a:spcBef>
                <a:spcPts val="1400"/>
              </a:spcBef>
            </a:pPr>
            <a:r>
              <a:rPr lang="en-US" sz="2200" dirty="0">
                <a:solidFill>
                  <a:schemeClr val="accent3">
                    <a:lumMod val="25000"/>
                  </a:schemeClr>
                </a:solidFill>
                <a:latin typeface="Abadi" panose="020B0604020104020204" pitchFamily="34" charset="0"/>
              </a:rPr>
              <a:t>When building predictive analysis models the Decision Tree model technique has proven to be more accurate for this issue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can be found in the links within the body of the presentation</a:t>
            </a:r>
          </a:p>
          <a:p>
            <a:pPr>
              <a:lnSpc>
                <a:spcPct val="100000"/>
              </a:lnSpc>
              <a:spcBef>
                <a:spcPts val="1400"/>
              </a:spcBef>
            </a:pPr>
            <a:r>
              <a:rPr lang="en-US" sz="2200" dirty="0">
                <a:solidFill>
                  <a:schemeClr val="accent3">
                    <a:lumMod val="25000"/>
                  </a:schemeClr>
                </a:solidFill>
                <a:latin typeface="Abadi" panose="020B0604020104020204" pitchFamily="34" charset="0"/>
              </a:rPr>
              <a:t>The data used for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interactive charts can be found in the following link</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https://github.com/SteveRombough/coursera/blob/main/spacex_launch_dash.csv</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SpaceX URLs and web scraping from wiki pages of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Detailed data collection methodology is explained in the following slides using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9259" y="1805742"/>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chemeClr val="bg1"/>
                </a:solidFill>
                <a:latin typeface="Abadi"/>
              </a:rPr>
              <a:t>Place your flowchart of SpaceX API calls here</a:t>
            </a:r>
            <a:endParaRPr lang="en-US" dirty="0">
              <a:solidFill>
                <a:schemeClr val="bg1"/>
              </a:solidFill>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For External reference please click on the following GitHub URL link</a:t>
            </a:r>
          </a:p>
          <a:p>
            <a:pPr>
              <a:lnSpc>
                <a:spcPct val="100000"/>
              </a:lnSpc>
              <a:spcBef>
                <a:spcPts val="1400"/>
              </a:spcBef>
            </a:pPr>
            <a:r>
              <a:rPr lang="en-CA" sz="1800" dirty="0" err="1">
                <a:solidFill>
                  <a:srgbClr val="954F72"/>
                </a:solidFill>
                <a:hlinkClick r:id="rId3">
                  <a:extLst>
                    <a:ext uri="{A12FA001-AC4F-418D-AE19-62706E023703}">
                      <ahyp:hlinkClr xmlns:ahyp="http://schemas.microsoft.com/office/drawing/2018/hyperlinkcolor" val="tx"/>
                    </a:ext>
                  </a:extLst>
                </a:hlinkClick>
              </a:rPr>
              <a:t>coursera</a:t>
            </a:r>
            <a:r>
              <a:rPr lang="en-CA" sz="1800" dirty="0">
                <a:solidFill>
                  <a:srgbClr val="954F72"/>
                </a:solidFill>
                <a:hlinkClick r:id="rId3">
                  <a:extLst>
                    <a:ext uri="{A12FA001-AC4F-418D-AE19-62706E023703}">
                      <ahyp:hlinkClr xmlns:ahyp="http://schemas.microsoft.com/office/drawing/2018/hyperlinkcolor" val="tx"/>
                    </a:ext>
                  </a:extLst>
                </a:hlinkClick>
              </a:rPr>
              <a:t>/</a:t>
            </a:r>
            <a:r>
              <a:rPr lang="en-CA" sz="1800" dirty="0" err="1">
                <a:solidFill>
                  <a:srgbClr val="954F72"/>
                </a:solidFill>
                <a:hlinkClick r:id="rId3">
                  <a:extLst>
                    <a:ext uri="{A12FA001-AC4F-418D-AE19-62706E023703}">
                      <ahyp:hlinkClr xmlns:ahyp="http://schemas.microsoft.com/office/drawing/2018/hyperlinkcolor" val="tx"/>
                    </a:ext>
                  </a:extLst>
                </a:hlinkClick>
              </a:rPr>
              <a:t>jupyter</a:t>
            </a:r>
            <a:r>
              <a:rPr lang="en-CA" sz="1800" dirty="0">
                <a:solidFill>
                  <a:srgbClr val="954F72"/>
                </a:solidFill>
                <a:hlinkClick r:id="rId3">
                  <a:extLst>
                    <a:ext uri="{A12FA001-AC4F-418D-AE19-62706E023703}">
                      <ahyp:hlinkClr xmlns:ahyp="http://schemas.microsoft.com/office/drawing/2018/hyperlinkcolor" val="tx"/>
                    </a:ext>
                  </a:extLst>
                </a:hlinkClick>
              </a:rPr>
              <a:t>-labs-</a:t>
            </a:r>
            <a:r>
              <a:rPr lang="en-CA" sz="1800" dirty="0" err="1">
                <a:solidFill>
                  <a:srgbClr val="954F72"/>
                </a:solidFill>
                <a:hlinkClick r:id="rId3">
                  <a:extLst>
                    <a:ext uri="{A12FA001-AC4F-418D-AE19-62706E023703}">
                      <ahyp:hlinkClr xmlns:ahyp="http://schemas.microsoft.com/office/drawing/2018/hyperlinkcolor" val="tx"/>
                    </a:ext>
                  </a:extLst>
                </a:hlinkClick>
              </a:rPr>
              <a:t>spacex</a:t>
            </a:r>
            <a:r>
              <a:rPr lang="en-CA" sz="1800" dirty="0">
                <a:solidFill>
                  <a:srgbClr val="954F72"/>
                </a:solidFill>
                <a:hlinkClick r:id="rId3">
                  <a:extLst>
                    <a:ext uri="{A12FA001-AC4F-418D-AE19-62706E023703}">
                      <ahyp:hlinkClr xmlns:ahyp="http://schemas.microsoft.com/office/drawing/2018/hyperlinkcolor" val="tx"/>
                    </a:ext>
                  </a:extLst>
                </a:hlinkClick>
              </a:rPr>
              <a:t>-data-collection-</a:t>
            </a:r>
            <a:r>
              <a:rPr lang="en-CA" sz="1800" dirty="0" err="1">
                <a:solidFill>
                  <a:srgbClr val="954F72"/>
                </a:solidFill>
                <a:hlinkClick r:id="rId3">
                  <a:extLst>
                    <a:ext uri="{A12FA001-AC4F-418D-AE19-62706E023703}">
                      <ahyp:hlinkClr xmlns:ahyp="http://schemas.microsoft.com/office/drawing/2018/hyperlinkcolor" val="tx"/>
                    </a:ext>
                  </a:extLst>
                </a:hlinkClick>
              </a:rPr>
              <a:t>api.ipynb</a:t>
            </a:r>
            <a:r>
              <a:rPr lang="en-CA" sz="1800" dirty="0">
                <a:solidFill>
                  <a:srgbClr val="954F72"/>
                </a:solidFill>
                <a:hlinkClick r:id="rId3">
                  <a:extLst>
                    <a:ext uri="{A12FA001-AC4F-418D-AE19-62706E023703}">
                      <ahyp:hlinkClr xmlns:ahyp="http://schemas.microsoft.com/office/drawing/2018/hyperlinkcolor" val="tx"/>
                    </a:ext>
                  </a:extLst>
                </a:hlinkClick>
              </a:rPr>
              <a:t> at main · </a:t>
            </a:r>
            <a:r>
              <a:rPr lang="en-CA" sz="1800" dirty="0" err="1">
                <a:solidFill>
                  <a:srgbClr val="954F72"/>
                </a:solidFill>
                <a:hlinkClick r:id="rId3">
                  <a:extLst>
                    <a:ext uri="{A12FA001-AC4F-418D-AE19-62706E023703}">
                      <ahyp:hlinkClr xmlns:ahyp="http://schemas.microsoft.com/office/drawing/2018/hyperlinkcolor" val="tx"/>
                    </a:ext>
                  </a:extLst>
                </a:hlinkClick>
              </a:rPr>
              <a:t>SteveRombough</a:t>
            </a:r>
            <a:r>
              <a:rPr lang="en-CA" sz="1800" dirty="0">
                <a:solidFill>
                  <a:srgbClr val="954F72"/>
                </a:solidFill>
                <a:hlinkClick r:id="rId3">
                  <a:extLst>
                    <a:ext uri="{A12FA001-AC4F-418D-AE19-62706E023703}">
                      <ahyp:hlinkClr xmlns:ahyp="http://schemas.microsoft.com/office/drawing/2018/hyperlinkcolor" val="tx"/>
                    </a:ext>
                  </a:extLst>
                </a:hlinkClick>
              </a:rPr>
              <a:t>/</a:t>
            </a:r>
            <a:r>
              <a:rPr lang="en-CA" sz="1800" dirty="0" err="1">
                <a:solidFill>
                  <a:srgbClr val="954F72"/>
                </a:solidFill>
                <a:hlinkClick r:id="rId3">
                  <a:extLst>
                    <a:ext uri="{A12FA001-AC4F-418D-AE19-62706E023703}">
                      <ahyp:hlinkClr xmlns:ahyp="http://schemas.microsoft.com/office/drawing/2018/hyperlinkcolor" val="tx"/>
                    </a:ext>
                  </a:extLst>
                </a:hlinkClick>
              </a:rPr>
              <a:t>coursera</a:t>
            </a:r>
            <a:r>
              <a:rPr lang="en-CA" sz="1800" dirty="0">
                <a:solidFill>
                  <a:schemeClr val="accent1"/>
                </a:solidFill>
                <a:hlinkClick r:id="rId3">
                  <a:extLst>
                    <a:ext uri="{A12FA001-AC4F-418D-AE19-62706E023703}">
                      <ahyp:hlinkClr xmlns:ahyp="http://schemas.microsoft.com/office/drawing/2018/hyperlinkcolor" val="tx"/>
                    </a:ext>
                  </a:extLst>
                </a:hlinkClick>
              </a:rPr>
              <a:t> (github.com)</a:t>
            </a:r>
            <a:endParaRPr lang="en-US" sz="4400" dirty="0">
              <a:solidFill>
                <a:schemeClr val="accent1"/>
              </a:solidFill>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Process 1">
            <a:extLst>
              <a:ext uri="{FF2B5EF4-FFF2-40B4-BE49-F238E27FC236}">
                <a16:creationId xmlns:a16="http://schemas.microsoft.com/office/drawing/2014/main" id="{96589C33-68CA-BBFD-56B4-D5719688B0AA}"/>
              </a:ext>
            </a:extLst>
          </p:cNvPr>
          <p:cNvSpPr/>
          <p:nvPr/>
        </p:nvSpPr>
        <p:spPr>
          <a:xfrm>
            <a:off x="7578243" y="1880953"/>
            <a:ext cx="2123032" cy="43542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Import SpaceX URL</a:t>
            </a:r>
          </a:p>
        </p:txBody>
      </p:sp>
      <p:sp>
        <p:nvSpPr>
          <p:cNvPr id="7" name="Arrow: Down 6">
            <a:extLst>
              <a:ext uri="{FF2B5EF4-FFF2-40B4-BE49-F238E27FC236}">
                <a16:creationId xmlns:a16="http://schemas.microsoft.com/office/drawing/2014/main" id="{EC730F41-1C8A-DB6D-EC2C-8D454CD84A96}"/>
              </a:ext>
            </a:extLst>
          </p:cNvPr>
          <p:cNvSpPr/>
          <p:nvPr/>
        </p:nvSpPr>
        <p:spPr>
          <a:xfrm>
            <a:off x="8516585" y="2380790"/>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lowchart: Process 7">
            <a:extLst>
              <a:ext uri="{FF2B5EF4-FFF2-40B4-BE49-F238E27FC236}">
                <a16:creationId xmlns:a16="http://schemas.microsoft.com/office/drawing/2014/main" id="{A55FB856-65E5-1200-874E-4500997E87AD}"/>
              </a:ext>
            </a:extLst>
          </p:cNvPr>
          <p:cNvSpPr/>
          <p:nvPr/>
        </p:nvSpPr>
        <p:spPr>
          <a:xfrm>
            <a:off x="7421947" y="2658558"/>
            <a:ext cx="2435624" cy="559877"/>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Request and Parse data from JSON file</a:t>
            </a:r>
          </a:p>
        </p:txBody>
      </p:sp>
      <p:sp>
        <p:nvSpPr>
          <p:cNvPr id="9" name="Flowchart: Process 8">
            <a:extLst>
              <a:ext uri="{FF2B5EF4-FFF2-40B4-BE49-F238E27FC236}">
                <a16:creationId xmlns:a16="http://schemas.microsoft.com/office/drawing/2014/main" id="{69CE45D2-2CFE-984F-59EF-FA1226E4535E}"/>
              </a:ext>
            </a:extLst>
          </p:cNvPr>
          <p:cNvSpPr/>
          <p:nvPr/>
        </p:nvSpPr>
        <p:spPr>
          <a:xfrm>
            <a:off x="7223760" y="3506364"/>
            <a:ext cx="2831998" cy="51261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Normalize JSON data into a Pandas </a:t>
            </a:r>
            <a:r>
              <a:rPr lang="en-CA" dirty="0" err="1"/>
              <a:t>Dataframe</a:t>
            </a:r>
            <a:endParaRPr lang="en-CA" dirty="0"/>
          </a:p>
        </p:txBody>
      </p:sp>
      <p:sp>
        <p:nvSpPr>
          <p:cNvPr id="10" name="Arrow: Down 9">
            <a:extLst>
              <a:ext uri="{FF2B5EF4-FFF2-40B4-BE49-F238E27FC236}">
                <a16:creationId xmlns:a16="http://schemas.microsoft.com/office/drawing/2014/main" id="{4A5A996B-D086-FEBB-0D5A-67C916DEDC29}"/>
              </a:ext>
            </a:extLst>
          </p:cNvPr>
          <p:cNvSpPr/>
          <p:nvPr/>
        </p:nvSpPr>
        <p:spPr>
          <a:xfrm>
            <a:off x="8516585" y="3262523"/>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lowchart: Process 10">
            <a:extLst>
              <a:ext uri="{FF2B5EF4-FFF2-40B4-BE49-F238E27FC236}">
                <a16:creationId xmlns:a16="http://schemas.microsoft.com/office/drawing/2014/main" id="{F9A7DCFE-AE2C-1FC7-37EA-14966D018F8D}"/>
              </a:ext>
            </a:extLst>
          </p:cNvPr>
          <p:cNvSpPr/>
          <p:nvPr/>
        </p:nvSpPr>
        <p:spPr>
          <a:xfrm>
            <a:off x="7223760" y="4338507"/>
            <a:ext cx="2831998" cy="51261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Build lists from the API using launch IDs</a:t>
            </a:r>
          </a:p>
        </p:txBody>
      </p:sp>
      <p:sp>
        <p:nvSpPr>
          <p:cNvPr id="13" name="Arrow: Down 12">
            <a:extLst>
              <a:ext uri="{FF2B5EF4-FFF2-40B4-BE49-F238E27FC236}">
                <a16:creationId xmlns:a16="http://schemas.microsoft.com/office/drawing/2014/main" id="{50D15239-CAA9-C755-477B-E451665DE708}"/>
              </a:ext>
            </a:extLst>
          </p:cNvPr>
          <p:cNvSpPr/>
          <p:nvPr/>
        </p:nvSpPr>
        <p:spPr>
          <a:xfrm>
            <a:off x="8516585" y="4064226"/>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lowchart: Process 13">
            <a:extLst>
              <a:ext uri="{FF2B5EF4-FFF2-40B4-BE49-F238E27FC236}">
                <a16:creationId xmlns:a16="http://schemas.microsoft.com/office/drawing/2014/main" id="{5EC49162-AB1C-3DF7-584D-AEF8CA65DF39}"/>
              </a:ext>
            </a:extLst>
          </p:cNvPr>
          <p:cNvSpPr/>
          <p:nvPr/>
        </p:nvSpPr>
        <p:spPr>
          <a:xfrm>
            <a:off x="6984306" y="5149938"/>
            <a:ext cx="3310906" cy="76773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Filter to Falcon 9 Launches and replace nulls with field averages</a:t>
            </a:r>
          </a:p>
        </p:txBody>
      </p:sp>
      <p:sp>
        <p:nvSpPr>
          <p:cNvPr id="15" name="Arrow: Down 14">
            <a:extLst>
              <a:ext uri="{FF2B5EF4-FFF2-40B4-BE49-F238E27FC236}">
                <a16:creationId xmlns:a16="http://schemas.microsoft.com/office/drawing/2014/main" id="{EDAF17C2-CF98-6C5B-B748-A991E8E27101}"/>
              </a:ext>
            </a:extLst>
          </p:cNvPr>
          <p:cNvSpPr/>
          <p:nvPr/>
        </p:nvSpPr>
        <p:spPr>
          <a:xfrm>
            <a:off x="8516585" y="4883003"/>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31670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Flowchart: Process 4">
            <a:extLst>
              <a:ext uri="{FF2B5EF4-FFF2-40B4-BE49-F238E27FC236}">
                <a16:creationId xmlns:a16="http://schemas.microsoft.com/office/drawing/2014/main" id="{AB3FE9FF-016F-5DB5-74C0-A8AA641499C9}"/>
              </a:ext>
            </a:extLst>
          </p:cNvPr>
          <p:cNvSpPr/>
          <p:nvPr/>
        </p:nvSpPr>
        <p:spPr>
          <a:xfrm>
            <a:off x="4480560" y="1862202"/>
            <a:ext cx="2831997" cy="43542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Request Falcon9 Launch Wiki page from URL</a:t>
            </a:r>
          </a:p>
        </p:txBody>
      </p:sp>
      <p:sp>
        <p:nvSpPr>
          <p:cNvPr id="7" name="Arrow: Down 6">
            <a:extLst>
              <a:ext uri="{FF2B5EF4-FFF2-40B4-BE49-F238E27FC236}">
                <a16:creationId xmlns:a16="http://schemas.microsoft.com/office/drawing/2014/main" id="{87A3708B-66DB-E4E0-6FBA-E0F7CA4C1BF2}"/>
              </a:ext>
            </a:extLst>
          </p:cNvPr>
          <p:cNvSpPr/>
          <p:nvPr/>
        </p:nvSpPr>
        <p:spPr>
          <a:xfrm>
            <a:off x="5773385" y="2380790"/>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lowchart: Process 7">
            <a:extLst>
              <a:ext uri="{FF2B5EF4-FFF2-40B4-BE49-F238E27FC236}">
                <a16:creationId xmlns:a16="http://schemas.microsoft.com/office/drawing/2014/main" id="{532099F5-045A-7111-5D88-00716FF437FC}"/>
              </a:ext>
            </a:extLst>
          </p:cNvPr>
          <p:cNvSpPr/>
          <p:nvPr/>
        </p:nvSpPr>
        <p:spPr>
          <a:xfrm>
            <a:off x="4678747" y="2658558"/>
            <a:ext cx="2435624" cy="559877"/>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Create a </a:t>
            </a:r>
            <a:r>
              <a:rPr lang="en-CA" dirty="0" err="1"/>
              <a:t>BeautifulSoup</a:t>
            </a:r>
            <a:r>
              <a:rPr lang="en-CA" dirty="0"/>
              <a:t> object from the HTML</a:t>
            </a:r>
          </a:p>
        </p:txBody>
      </p:sp>
      <p:sp>
        <p:nvSpPr>
          <p:cNvPr id="9" name="Flowchart: Process 8">
            <a:extLst>
              <a:ext uri="{FF2B5EF4-FFF2-40B4-BE49-F238E27FC236}">
                <a16:creationId xmlns:a16="http://schemas.microsoft.com/office/drawing/2014/main" id="{4A706F03-F3E9-8ECF-5A0C-B2A1BFE50A2A}"/>
              </a:ext>
            </a:extLst>
          </p:cNvPr>
          <p:cNvSpPr/>
          <p:nvPr/>
        </p:nvSpPr>
        <p:spPr>
          <a:xfrm>
            <a:off x="4480560" y="3506364"/>
            <a:ext cx="2831998" cy="51261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Extract all field names from HTML table header</a:t>
            </a:r>
          </a:p>
        </p:txBody>
      </p:sp>
      <p:sp>
        <p:nvSpPr>
          <p:cNvPr id="10" name="Arrow: Down 9">
            <a:extLst>
              <a:ext uri="{FF2B5EF4-FFF2-40B4-BE49-F238E27FC236}">
                <a16:creationId xmlns:a16="http://schemas.microsoft.com/office/drawing/2014/main" id="{86BB62BD-3507-B58E-2D8C-1C4AA4266E66}"/>
              </a:ext>
            </a:extLst>
          </p:cNvPr>
          <p:cNvSpPr/>
          <p:nvPr/>
        </p:nvSpPr>
        <p:spPr>
          <a:xfrm>
            <a:off x="5773385" y="3262523"/>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lowchart: Process 11">
            <a:extLst>
              <a:ext uri="{FF2B5EF4-FFF2-40B4-BE49-F238E27FC236}">
                <a16:creationId xmlns:a16="http://schemas.microsoft.com/office/drawing/2014/main" id="{B7C94569-4F84-DB95-73D2-F1B28AA517DD}"/>
              </a:ext>
            </a:extLst>
          </p:cNvPr>
          <p:cNvSpPr/>
          <p:nvPr/>
        </p:nvSpPr>
        <p:spPr>
          <a:xfrm>
            <a:off x="4480560" y="4338507"/>
            <a:ext cx="2831998" cy="51261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Create a </a:t>
            </a:r>
            <a:r>
              <a:rPr lang="en-CA" dirty="0" err="1"/>
              <a:t>dataframe</a:t>
            </a:r>
            <a:r>
              <a:rPr lang="en-CA" dirty="0"/>
              <a:t> by parsing Launch HTML tables</a:t>
            </a:r>
          </a:p>
        </p:txBody>
      </p:sp>
      <p:sp>
        <p:nvSpPr>
          <p:cNvPr id="13" name="Arrow: Down 12">
            <a:extLst>
              <a:ext uri="{FF2B5EF4-FFF2-40B4-BE49-F238E27FC236}">
                <a16:creationId xmlns:a16="http://schemas.microsoft.com/office/drawing/2014/main" id="{25258A15-9112-A7F7-FC93-4B0ED694B14F}"/>
              </a:ext>
            </a:extLst>
          </p:cNvPr>
          <p:cNvSpPr/>
          <p:nvPr/>
        </p:nvSpPr>
        <p:spPr>
          <a:xfrm>
            <a:off x="5773385" y="4064226"/>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lowchart: Process 13">
            <a:extLst>
              <a:ext uri="{FF2B5EF4-FFF2-40B4-BE49-F238E27FC236}">
                <a16:creationId xmlns:a16="http://schemas.microsoft.com/office/drawing/2014/main" id="{E8DC5609-8A7D-A109-4EBD-4CC5D582C78D}"/>
              </a:ext>
            </a:extLst>
          </p:cNvPr>
          <p:cNvSpPr/>
          <p:nvPr/>
        </p:nvSpPr>
        <p:spPr>
          <a:xfrm>
            <a:off x="4241106" y="5149938"/>
            <a:ext cx="3310906" cy="76773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err="1"/>
              <a:t>Dataframe</a:t>
            </a:r>
            <a:r>
              <a:rPr lang="en-CA" dirty="0"/>
              <a:t> built from dictionary populated by keys in the tables</a:t>
            </a:r>
          </a:p>
        </p:txBody>
      </p:sp>
      <p:sp>
        <p:nvSpPr>
          <p:cNvPr id="15" name="Arrow: Down 14">
            <a:extLst>
              <a:ext uri="{FF2B5EF4-FFF2-40B4-BE49-F238E27FC236}">
                <a16:creationId xmlns:a16="http://schemas.microsoft.com/office/drawing/2014/main" id="{F45C43CA-3AA1-0BE7-7792-AD122349F350}"/>
              </a:ext>
            </a:extLst>
          </p:cNvPr>
          <p:cNvSpPr/>
          <p:nvPr/>
        </p:nvSpPr>
        <p:spPr>
          <a:xfrm>
            <a:off x="5773385" y="4883003"/>
            <a:ext cx="246348" cy="2336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17927</TotalTime>
  <Words>2582</Words>
  <Application>Microsoft Office PowerPoint</Application>
  <PresentationFormat>Widescreen</PresentationFormat>
  <Paragraphs>298</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Steve Rombough</cp:lastModifiedBy>
  <cp:revision>210</cp:revision>
  <dcterms:created xsi:type="dcterms:W3CDTF">2021-04-29T18:58:34Z</dcterms:created>
  <dcterms:modified xsi:type="dcterms:W3CDTF">2023-11-22T05:16:07Z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